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6" r:id="rId2"/>
    <p:sldId id="257" r:id="rId3"/>
    <p:sldId id="258" r:id="rId4"/>
    <p:sldId id="259" r:id="rId5"/>
    <p:sldId id="260" r:id="rId6"/>
    <p:sldId id="268" r:id="rId7"/>
    <p:sldId id="261" r:id="rId8"/>
    <p:sldId id="262" r:id="rId9"/>
    <p:sldId id="263" r:id="rId10"/>
    <p:sldId id="264" r:id="rId11"/>
    <p:sldId id="266" r:id="rId12"/>
    <p:sldId id="267" r:id="rId13"/>
    <p:sldId id="269" r:id="rId14"/>
    <p:sldId id="274" r:id="rId15"/>
    <p:sldId id="273" r:id="rId16"/>
    <p:sldId id="286" r:id="rId17"/>
    <p:sldId id="275" r:id="rId18"/>
    <p:sldId id="276" r:id="rId19"/>
    <p:sldId id="277" r:id="rId20"/>
    <p:sldId id="280" r:id="rId21"/>
    <p:sldId id="278" r:id="rId22"/>
    <p:sldId id="287" r:id="rId23"/>
    <p:sldId id="288" r:id="rId24"/>
    <p:sldId id="289" r:id="rId25"/>
    <p:sldId id="279" r:id="rId26"/>
    <p:sldId id="282" r:id="rId27"/>
    <p:sldId id="284" r:id="rId28"/>
    <p:sldId id="285" r:id="rId29"/>
    <p:sldId id="290" r:id="rId30"/>
    <p:sldId id="28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482"/>
    <p:restoredTop sz="86288"/>
  </p:normalViewPr>
  <p:slideViewPr>
    <p:cSldViewPr snapToGrid="0">
      <p:cViewPr>
        <p:scale>
          <a:sx n="197" d="100"/>
          <a:sy n="197" d="100"/>
        </p:scale>
        <p:origin x="93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956E9E-F4AD-5B48-86C5-0A8D8722E709}" type="datetimeFigureOut">
              <a:rPr lang="en-US" smtClean="0"/>
              <a:t>4/24/23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70536A-6BF4-3346-8FDB-5E33F27FBDF3}" type="slidenum">
              <a:rPr lang="en-US" smtClean="0"/>
              <a:t>‹#›</a:t>
            </a:fld>
            <a:endParaRPr lang="en-US"/>
          </a:p>
        </p:txBody>
      </p:sp>
    </p:spTree>
    <p:extLst>
      <p:ext uri="{BB962C8B-B14F-4D97-AF65-F5344CB8AC3E}">
        <p14:creationId xmlns:p14="http://schemas.microsoft.com/office/powerpoint/2010/main" val="482145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From a business perspective, it could be important to know how crime works in this city and how it affects business. For example, property crimes need to be taken into consideration when dealing with the transport and storage of valuable books. If the business role is transportation (taxi, uber, bus) there could be times of days when customers would not use the service due to the risk of being the victim of an offense. Other crimes, especially violent ones will be added since they should also impact business.</a:t>
            </a:r>
          </a:p>
          <a:p>
            <a:endParaRPr lang="en-US" dirty="0"/>
          </a:p>
        </p:txBody>
      </p:sp>
      <p:sp>
        <p:nvSpPr>
          <p:cNvPr id="4" name="Slide Number Placeholder 3"/>
          <p:cNvSpPr>
            <a:spLocks noGrp="1"/>
          </p:cNvSpPr>
          <p:nvPr>
            <p:ph type="sldNum" sz="quarter" idx="5"/>
          </p:nvPr>
        </p:nvSpPr>
        <p:spPr/>
        <p:txBody>
          <a:bodyPr/>
          <a:lstStyle/>
          <a:p>
            <a:fld id="{DD70536A-6BF4-3346-8FDB-5E33F27FBDF3}" type="slidenum">
              <a:rPr lang="en-US" smtClean="0"/>
              <a:t>2</a:t>
            </a:fld>
            <a:endParaRPr lang="en-US"/>
          </a:p>
        </p:txBody>
      </p:sp>
    </p:spTree>
    <p:extLst>
      <p:ext uri="{BB962C8B-B14F-4D97-AF65-F5344CB8AC3E}">
        <p14:creationId xmlns:p14="http://schemas.microsoft.com/office/powerpoint/2010/main" val="3082834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70536A-6BF4-3346-8FDB-5E33F27FBDF3}" type="slidenum">
              <a:rPr lang="en-US" smtClean="0"/>
              <a:t>21</a:t>
            </a:fld>
            <a:endParaRPr lang="en-US"/>
          </a:p>
        </p:txBody>
      </p:sp>
    </p:spTree>
    <p:extLst>
      <p:ext uri="{BB962C8B-B14F-4D97-AF65-F5344CB8AC3E}">
        <p14:creationId xmlns:p14="http://schemas.microsoft.com/office/powerpoint/2010/main" val="3669948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70536A-6BF4-3346-8FDB-5E33F27FBDF3}" type="slidenum">
              <a:rPr lang="en-US" smtClean="0"/>
              <a:t>22</a:t>
            </a:fld>
            <a:endParaRPr lang="en-US"/>
          </a:p>
        </p:txBody>
      </p:sp>
    </p:spTree>
    <p:extLst>
      <p:ext uri="{BB962C8B-B14F-4D97-AF65-F5344CB8AC3E}">
        <p14:creationId xmlns:p14="http://schemas.microsoft.com/office/powerpoint/2010/main" val="3168731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70536A-6BF4-3346-8FDB-5E33F27FBDF3}" type="slidenum">
              <a:rPr lang="en-US" smtClean="0"/>
              <a:t>23</a:t>
            </a:fld>
            <a:endParaRPr lang="en-US"/>
          </a:p>
        </p:txBody>
      </p:sp>
    </p:spTree>
    <p:extLst>
      <p:ext uri="{BB962C8B-B14F-4D97-AF65-F5344CB8AC3E}">
        <p14:creationId xmlns:p14="http://schemas.microsoft.com/office/powerpoint/2010/main" val="2725349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70536A-6BF4-3346-8FDB-5E33F27FBDF3}" type="slidenum">
              <a:rPr lang="en-US" smtClean="0"/>
              <a:t>24</a:t>
            </a:fld>
            <a:endParaRPr lang="en-US"/>
          </a:p>
        </p:txBody>
      </p:sp>
    </p:spTree>
    <p:extLst>
      <p:ext uri="{BB962C8B-B14F-4D97-AF65-F5344CB8AC3E}">
        <p14:creationId xmlns:p14="http://schemas.microsoft.com/office/powerpoint/2010/main" val="1085070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Descriptions are not more useful than offense code. And they could be a bit shocking. </a:t>
            </a:r>
          </a:p>
        </p:txBody>
      </p:sp>
      <p:sp>
        <p:nvSpPr>
          <p:cNvPr id="4" name="Slide Number Placeholder 3"/>
          <p:cNvSpPr>
            <a:spLocks noGrp="1"/>
          </p:cNvSpPr>
          <p:nvPr>
            <p:ph type="sldNum" sz="quarter" idx="5"/>
          </p:nvPr>
        </p:nvSpPr>
        <p:spPr/>
        <p:txBody>
          <a:bodyPr/>
          <a:lstStyle/>
          <a:p>
            <a:fld id="{DD70536A-6BF4-3346-8FDB-5E33F27FBDF3}" type="slidenum">
              <a:rPr lang="en-US" smtClean="0"/>
              <a:t>28</a:t>
            </a:fld>
            <a:endParaRPr lang="en-US"/>
          </a:p>
        </p:txBody>
      </p:sp>
    </p:spTree>
    <p:extLst>
      <p:ext uri="{BB962C8B-B14F-4D97-AF65-F5344CB8AC3E}">
        <p14:creationId xmlns:p14="http://schemas.microsoft.com/office/powerpoint/2010/main" val="3563455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70536A-6BF4-3346-8FDB-5E33F27FBDF3}" type="slidenum">
              <a:rPr lang="en-US" smtClean="0"/>
              <a:t>29</a:t>
            </a:fld>
            <a:endParaRPr lang="en-US"/>
          </a:p>
        </p:txBody>
      </p:sp>
    </p:spTree>
    <p:extLst>
      <p:ext uri="{BB962C8B-B14F-4D97-AF65-F5344CB8AC3E}">
        <p14:creationId xmlns:p14="http://schemas.microsoft.com/office/powerpoint/2010/main" val="1722046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70536A-6BF4-3346-8FDB-5E33F27FBDF3}" type="slidenum">
              <a:rPr lang="en-US" smtClean="0"/>
              <a:t>5</a:t>
            </a:fld>
            <a:endParaRPr lang="en-US"/>
          </a:p>
        </p:txBody>
      </p:sp>
    </p:spTree>
    <p:extLst>
      <p:ext uri="{BB962C8B-B14F-4D97-AF65-F5344CB8AC3E}">
        <p14:creationId xmlns:p14="http://schemas.microsoft.com/office/powerpoint/2010/main" val="1701711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Combining moon data together</a:t>
            </a:r>
          </a:p>
          <a:p>
            <a:endParaRPr lang="en-US" dirty="0"/>
          </a:p>
        </p:txBody>
      </p:sp>
      <p:sp>
        <p:nvSpPr>
          <p:cNvPr id="4" name="Slide Number Placeholder 3"/>
          <p:cNvSpPr>
            <a:spLocks noGrp="1"/>
          </p:cNvSpPr>
          <p:nvPr>
            <p:ph type="sldNum" sz="quarter" idx="5"/>
          </p:nvPr>
        </p:nvSpPr>
        <p:spPr/>
        <p:txBody>
          <a:bodyPr/>
          <a:lstStyle/>
          <a:p>
            <a:fld id="{DD70536A-6BF4-3346-8FDB-5E33F27FBDF3}" type="slidenum">
              <a:rPr lang="en-US" smtClean="0"/>
              <a:t>7</a:t>
            </a:fld>
            <a:endParaRPr lang="en-US"/>
          </a:p>
        </p:txBody>
      </p:sp>
    </p:spTree>
    <p:extLst>
      <p:ext uri="{BB962C8B-B14F-4D97-AF65-F5344CB8AC3E}">
        <p14:creationId xmlns:p14="http://schemas.microsoft.com/office/powerpoint/2010/main" val="1575887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70536A-6BF4-3346-8FDB-5E33F27FBDF3}" type="slidenum">
              <a:rPr lang="en-US" smtClean="0"/>
              <a:t>8</a:t>
            </a:fld>
            <a:endParaRPr lang="en-US"/>
          </a:p>
        </p:txBody>
      </p:sp>
    </p:spTree>
    <p:extLst>
      <p:ext uri="{BB962C8B-B14F-4D97-AF65-F5344CB8AC3E}">
        <p14:creationId xmlns:p14="http://schemas.microsoft.com/office/powerpoint/2010/main" val="246757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70536A-6BF4-3346-8FDB-5E33F27FBDF3}" type="slidenum">
              <a:rPr lang="en-US" smtClean="0"/>
              <a:t>9</a:t>
            </a:fld>
            <a:endParaRPr lang="en-US"/>
          </a:p>
        </p:txBody>
      </p:sp>
    </p:spTree>
    <p:extLst>
      <p:ext uri="{BB962C8B-B14F-4D97-AF65-F5344CB8AC3E}">
        <p14:creationId xmlns:p14="http://schemas.microsoft.com/office/powerpoint/2010/main" val="784123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70536A-6BF4-3346-8FDB-5E33F27FBDF3}" type="slidenum">
              <a:rPr lang="en-US" smtClean="0"/>
              <a:t>10</a:t>
            </a:fld>
            <a:endParaRPr lang="en-US"/>
          </a:p>
        </p:txBody>
      </p:sp>
    </p:spTree>
    <p:extLst>
      <p:ext uri="{BB962C8B-B14F-4D97-AF65-F5344CB8AC3E}">
        <p14:creationId xmlns:p14="http://schemas.microsoft.com/office/powerpoint/2010/main" val="1244222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70536A-6BF4-3346-8FDB-5E33F27FBDF3}" type="slidenum">
              <a:rPr lang="en-US" smtClean="0"/>
              <a:t>11</a:t>
            </a:fld>
            <a:endParaRPr lang="en-US"/>
          </a:p>
        </p:txBody>
      </p:sp>
    </p:spTree>
    <p:extLst>
      <p:ext uri="{BB962C8B-B14F-4D97-AF65-F5344CB8AC3E}">
        <p14:creationId xmlns:p14="http://schemas.microsoft.com/office/powerpoint/2010/main" val="592800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70536A-6BF4-3346-8FDB-5E33F27FBDF3}" type="slidenum">
              <a:rPr lang="en-US" smtClean="0"/>
              <a:t>12</a:t>
            </a:fld>
            <a:endParaRPr lang="en-US"/>
          </a:p>
        </p:txBody>
      </p:sp>
    </p:spTree>
    <p:extLst>
      <p:ext uri="{BB962C8B-B14F-4D97-AF65-F5344CB8AC3E}">
        <p14:creationId xmlns:p14="http://schemas.microsoft.com/office/powerpoint/2010/main" val="1568172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70536A-6BF4-3346-8FDB-5E33F27FBDF3}" type="slidenum">
              <a:rPr lang="en-US" smtClean="0"/>
              <a:t>13</a:t>
            </a:fld>
            <a:endParaRPr lang="en-US"/>
          </a:p>
        </p:txBody>
      </p:sp>
    </p:spTree>
    <p:extLst>
      <p:ext uri="{BB962C8B-B14F-4D97-AF65-F5344CB8AC3E}">
        <p14:creationId xmlns:p14="http://schemas.microsoft.com/office/powerpoint/2010/main" val="2199542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4/24/23</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25821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4/24/23</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11596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4/24/23</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9696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4/24/23</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6924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4/24/23</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64577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4/24/23</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23072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4/24/23</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84226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4/24/23</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20336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4/24/23</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353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4/24/23</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68032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4/24/23</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5162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4/24/23</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92730726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selfishgene/historical-hourly-weather-data" TargetMode="External"/><Relationship Id="rId7" Type="http://schemas.openxmlformats.org/officeDocument/2006/relationships/image" Target="../media/image4.png"/><Relationship Id="rId2" Type="http://schemas.openxmlformats.org/officeDocument/2006/relationships/hyperlink" Target="https://www.kaggle.com/datasets/jinbonnie/crime-incident-reports-in-boston"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somacon.com/p570.php"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1" name="Rectangle 6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3" name="Rectangle 62">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 abstract genetic concept">
            <a:extLst>
              <a:ext uri="{FF2B5EF4-FFF2-40B4-BE49-F238E27FC236}">
                <a16:creationId xmlns:a16="http://schemas.microsoft.com/office/drawing/2014/main" id="{5447EE7D-21D8-DE14-0E83-116C4C3C96D2}"/>
              </a:ext>
            </a:extLst>
          </p:cNvPr>
          <p:cNvPicPr>
            <a:picLocks noChangeAspect="1"/>
          </p:cNvPicPr>
          <p:nvPr/>
        </p:nvPicPr>
        <p:blipFill rotWithShape="1">
          <a:blip r:embed="rId2">
            <a:alphaModFix amt="70000"/>
          </a:blip>
          <a:srcRect t="24557" r="-1" b="19189"/>
          <a:stretch/>
        </p:blipFill>
        <p:spPr>
          <a:xfrm>
            <a:off x="20" y="10"/>
            <a:ext cx="12188932" cy="6856614"/>
          </a:xfrm>
          <a:prstGeom prst="rect">
            <a:avLst/>
          </a:prstGeom>
        </p:spPr>
      </p:pic>
      <p:sp>
        <p:nvSpPr>
          <p:cNvPr id="2" name="Title 1">
            <a:extLst>
              <a:ext uri="{FF2B5EF4-FFF2-40B4-BE49-F238E27FC236}">
                <a16:creationId xmlns:a16="http://schemas.microsoft.com/office/drawing/2014/main" id="{5E661BA7-15FD-7491-C325-456BC71E8C65}"/>
              </a:ext>
            </a:extLst>
          </p:cNvPr>
          <p:cNvSpPr>
            <a:spLocks noGrp="1"/>
          </p:cNvSpPr>
          <p:nvPr>
            <p:ph type="ctrTitle"/>
          </p:nvPr>
        </p:nvSpPr>
        <p:spPr>
          <a:xfrm>
            <a:off x="996275" y="744909"/>
            <a:ext cx="10190071" cy="3145855"/>
          </a:xfrm>
        </p:spPr>
        <p:txBody>
          <a:bodyPr anchor="b">
            <a:normAutofit/>
          </a:bodyPr>
          <a:lstStyle/>
          <a:p>
            <a:r>
              <a:rPr lang="en-US" sz="5400" dirty="0">
                <a:solidFill>
                  <a:srgbClr val="FFFFFF"/>
                </a:solidFill>
              </a:rPr>
              <a:t>Designing An Implementing a Data Warehouse</a:t>
            </a:r>
            <a:endParaRPr lang="en-US" sz="5400">
              <a:solidFill>
                <a:srgbClr val="FFFFFF"/>
              </a:solidFill>
            </a:endParaRPr>
          </a:p>
        </p:txBody>
      </p:sp>
      <p:sp>
        <p:nvSpPr>
          <p:cNvPr id="3" name="Subtitle 2">
            <a:extLst>
              <a:ext uri="{FF2B5EF4-FFF2-40B4-BE49-F238E27FC236}">
                <a16:creationId xmlns:a16="http://schemas.microsoft.com/office/drawing/2014/main" id="{C91AE566-2B9A-B37C-F1C1-205831F5752C}"/>
              </a:ext>
            </a:extLst>
          </p:cNvPr>
          <p:cNvSpPr>
            <a:spLocks noGrp="1"/>
          </p:cNvSpPr>
          <p:nvPr>
            <p:ph type="subTitle" idx="1"/>
          </p:nvPr>
        </p:nvSpPr>
        <p:spPr>
          <a:xfrm>
            <a:off x="1218708" y="4069780"/>
            <a:ext cx="9781327" cy="2056617"/>
          </a:xfrm>
        </p:spPr>
        <p:txBody>
          <a:bodyPr anchor="t">
            <a:normAutofit/>
          </a:bodyPr>
          <a:lstStyle/>
          <a:p>
            <a:r>
              <a:rPr lang="en-US" sz="2200" dirty="0">
                <a:solidFill>
                  <a:srgbClr val="FFFFFF"/>
                </a:solidFill>
              </a:rPr>
              <a:t>Franco Bueno Mattera</a:t>
            </a:r>
            <a:endParaRPr lang="en-US" sz="2200">
              <a:solidFill>
                <a:srgbClr val="FFFFFF"/>
              </a:solidFill>
            </a:endParaRPr>
          </a:p>
          <a:p>
            <a:r>
              <a:rPr lang="en-US" sz="2200" dirty="0">
                <a:solidFill>
                  <a:srgbClr val="FFFFFF"/>
                </a:solidFill>
              </a:rPr>
              <a:t>CS 689</a:t>
            </a:r>
            <a:endParaRPr lang="en-US" sz="2200">
              <a:solidFill>
                <a:srgbClr val="FFFFFF"/>
              </a:solidFill>
            </a:endParaRPr>
          </a:p>
        </p:txBody>
      </p:sp>
      <p:grpSp>
        <p:nvGrpSpPr>
          <p:cNvPr id="65"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66" name="Freeform: Shape 65">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74" name="Group 73">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75" name="Straight Connector 74">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76" name="Straight Connector 75">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78"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79"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1" name="Freeform: Shape 80">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82" name="Freeform: Shape 81">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83" name="Freeform: Shape 82">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84" name="Freeform: Shape 83">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85" name="Freeform: Shape 84">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86" name="Freeform: Shape 85">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87" name="Freeform: Shape 86">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80" name="Freeform: Shape 79">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190148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4" name="Rectangle 15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6" name="Rectangle 155">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8" name="Top left">
            <a:extLst>
              <a:ext uri="{FF2B5EF4-FFF2-40B4-BE49-F238E27FC236}">
                <a16:creationId xmlns:a16="http://schemas.microsoft.com/office/drawing/2014/main" id="{459862C0-828C-4688-9C70-32B1063084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9" name="Freeform: Shape 158">
              <a:extLst>
                <a:ext uri="{FF2B5EF4-FFF2-40B4-BE49-F238E27FC236}">
                  <a16:creationId xmlns:a16="http://schemas.microsoft.com/office/drawing/2014/main" id="{9D913CF1-1352-4A05-9FFE-BAC2B9EF9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0" name="Freeform: Shape 159">
              <a:extLst>
                <a:ext uri="{FF2B5EF4-FFF2-40B4-BE49-F238E27FC236}">
                  <a16:creationId xmlns:a16="http://schemas.microsoft.com/office/drawing/2014/main" id="{594EFAD0-1F3C-4A6A-AA1D-211ED5654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1" name="Freeform: Shape 160">
              <a:extLst>
                <a:ext uri="{FF2B5EF4-FFF2-40B4-BE49-F238E27FC236}">
                  <a16:creationId xmlns:a16="http://schemas.microsoft.com/office/drawing/2014/main" id="{5D71D53D-E478-4044-985B-57A5A530E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2" name="Freeform: Shape 161">
              <a:extLst>
                <a:ext uri="{FF2B5EF4-FFF2-40B4-BE49-F238E27FC236}">
                  <a16:creationId xmlns:a16="http://schemas.microsoft.com/office/drawing/2014/main" id="{589D7948-C0E9-43BA-9CB4-975A6D9436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63" name="Freeform: Shape 162">
              <a:extLst>
                <a:ext uri="{FF2B5EF4-FFF2-40B4-BE49-F238E27FC236}">
                  <a16:creationId xmlns:a16="http://schemas.microsoft.com/office/drawing/2014/main" id="{02E1523D-C3CB-46C6-B1CD-14A95DF0AD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4" name="Freeform: Shape 163">
              <a:extLst>
                <a:ext uri="{FF2B5EF4-FFF2-40B4-BE49-F238E27FC236}">
                  <a16:creationId xmlns:a16="http://schemas.microsoft.com/office/drawing/2014/main" id="{57C548BC-A312-4789-93A8-CBCFC2FC5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65" name="Freeform: Shape 164">
              <a:extLst>
                <a:ext uri="{FF2B5EF4-FFF2-40B4-BE49-F238E27FC236}">
                  <a16:creationId xmlns:a16="http://schemas.microsoft.com/office/drawing/2014/main" id="{DD0292AB-E3CA-4B26-BF97-0065659D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66" name="Freeform: Shape 165">
              <a:extLst>
                <a:ext uri="{FF2B5EF4-FFF2-40B4-BE49-F238E27FC236}">
                  <a16:creationId xmlns:a16="http://schemas.microsoft.com/office/drawing/2014/main" id="{596E2A19-992B-423A-BC43-9132FB3648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E7C11D0A-3CBE-3B04-B663-7AF8FE4230C8}"/>
              </a:ext>
            </a:extLst>
          </p:cNvPr>
          <p:cNvSpPr>
            <a:spLocks noGrp="1"/>
          </p:cNvSpPr>
          <p:nvPr>
            <p:ph type="title"/>
          </p:nvPr>
        </p:nvSpPr>
        <p:spPr>
          <a:xfrm>
            <a:off x="1198182" y="559813"/>
            <a:ext cx="5605358" cy="1664573"/>
          </a:xfrm>
        </p:spPr>
        <p:txBody>
          <a:bodyPr>
            <a:normAutofit/>
          </a:bodyPr>
          <a:lstStyle/>
          <a:p>
            <a:r>
              <a:rPr lang="en-US" dirty="0"/>
              <a:t>ETL Process</a:t>
            </a:r>
          </a:p>
        </p:txBody>
      </p:sp>
      <p:sp>
        <p:nvSpPr>
          <p:cNvPr id="168" name="Freeform: Shape 167">
            <a:extLst>
              <a:ext uri="{FF2B5EF4-FFF2-40B4-BE49-F238E27FC236}">
                <a16:creationId xmlns:a16="http://schemas.microsoft.com/office/drawing/2014/main" id="{E1053F4E-9FA5-4F7B-9769-047E79535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 name="Content Placeholder 2">
            <a:extLst>
              <a:ext uri="{FF2B5EF4-FFF2-40B4-BE49-F238E27FC236}">
                <a16:creationId xmlns:a16="http://schemas.microsoft.com/office/drawing/2014/main" id="{AB00554F-97CA-6390-F8BD-4E824FD2512D}"/>
              </a:ext>
            </a:extLst>
          </p:cNvPr>
          <p:cNvSpPr>
            <a:spLocks noGrp="1"/>
          </p:cNvSpPr>
          <p:nvPr>
            <p:ph idx="1"/>
          </p:nvPr>
        </p:nvSpPr>
        <p:spPr>
          <a:xfrm>
            <a:off x="1185755" y="2384474"/>
            <a:ext cx="5604997" cy="3728613"/>
          </a:xfrm>
        </p:spPr>
        <p:txBody>
          <a:bodyPr>
            <a:normAutofit/>
          </a:bodyPr>
          <a:lstStyle/>
          <a:p>
            <a:r>
              <a:rPr lang="en-US" sz="1800" dirty="0"/>
              <a:t>Transformations on the stagging table.</a:t>
            </a:r>
          </a:p>
          <a:p>
            <a:r>
              <a:rPr lang="en-US" sz="1800" dirty="0"/>
              <a:t>Creating final Joint Staging table</a:t>
            </a:r>
          </a:p>
          <a:p>
            <a:r>
              <a:rPr lang="en-US" sz="1800" dirty="0"/>
              <a:t>Filtering to only include overlapping years</a:t>
            </a:r>
          </a:p>
        </p:txBody>
      </p:sp>
      <p:pic>
        <p:nvPicPr>
          <p:cNvPr id="7" name="Picture 6" descr="Text&#10;&#10;Description automatically generated">
            <a:extLst>
              <a:ext uri="{FF2B5EF4-FFF2-40B4-BE49-F238E27FC236}">
                <a16:creationId xmlns:a16="http://schemas.microsoft.com/office/drawing/2014/main" id="{065EFE3C-FA4A-A197-D558-A1C7FDF771B9}"/>
              </a:ext>
            </a:extLst>
          </p:cNvPr>
          <p:cNvPicPr>
            <a:picLocks noChangeAspect="1"/>
          </p:cNvPicPr>
          <p:nvPr/>
        </p:nvPicPr>
        <p:blipFill>
          <a:blip r:embed="rId3"/>
          <a:stretch>
            <a:fillRect/>
          </a:stretch>
        </p:blipFill>
        <p:spPr>
          <a:xfrm>
            <a:off x="6595335" y="1688986"/>
            <a:ext cx="5394758" cy="1847703"/>
          </a:xfrm>
          <a:prstGeom prst="rect">
            <a:avLst/>
          </a:prstGeom>
        </p:spPr>
      </p:pic>
      <p:pic>
        <p:nvPicPr>
          <p:cNvPr id="10" name="Picture 9" descr="Text&#10;&#10;Description automatically generated">
            <a:extLst>
              <a:ext uri="{FF2B5EF4-FFF2-40B4-BE49-F238E27FC236}">
                <a16:creationId xmlns:a16="http://schemas.microsoft.com/office/drawing/2014/main" id="{7A40D578-1DEC-66DF-668A-3E15C014DDF5}"/>
              </a:ext>
            </a:extLst>
          </p:cNvPr>
          <p:cNvPicPr>
            <a:picLocks noChangeAspect="1"/>
          </p:cNvPicPr>
          <p:nvPr/>
        </p:nvPicPr>
        <p:blipFill>
          <a:blip r:embed="rId4"/>
          <a:stretch>
            <a:fillRect/>
          </a:stretch>
        </p:blipFill>
        <p:spPr>
          <a:xfrm>
            <a:off x="6595335" y="3674514"/>
            <a:ext cx="5394758" cy="1524019"/>
          </a:xfrm>
          <a:prstGeom prst="rect">
            <a:avLst/>
          </a:prstGeom>
        </p:spPr>
      </p:pic>
      <p:grpSp>
        <p:nvGrpSpPr>
          <p:cNvPr id="170" name="Bottom Right">
            <a:extLst>
              <a:ext uri="{FF2B5EF4-FFF2-40B4-BE49-F238E27FC236}">
                <a16:creationId xmlns:a16="http://schemas.microsoft.com/office/drawing/2014/main" id="{AD4BD16E-C737-4940-9554-4F38D19BD6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71" name="Graphic 157">
              <a:extLst>
                <a:ext uri="{FF2B5EF4-FFF2-40B4-BE49-F238E27FC236}">
                  <a16:creationId xmlns:a16="http://schemas.microsoft.com/office/drawing/2014/main" id="{ABCD3874-8B15-426E-9474-9E62D557617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73" name="Freeform: Shape 172">
                <a:extLst>
                  <a:ext uri="{FF2B5EF4-FFF2-40B4-BE49-F238E27FC236}">
                    <a16:creationId xmlns:a16="http://schemas.microsoft.com/office/drawing/2014/main" id="{B143CC60-7FC7-4C7A-83AE-C0407345C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74" name="Freeform: Shape 173">
                <a:extLst>
                  <a:ext uri="{FF2B5EF4-FFF2-40B4-BE49-F238E27FC236}">
                    <a16:creationId xmlns:a16="http://schemas.microsoft.com/office/drawing/2014/main" id="{2A80F6FC-4D96-4FC3-84CF-DCDF434CE5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75" name="Freeform: Shape 174">
                <a:extLst>
                  <a:ext uri="{FF2B5EF4-FFF2-40B4-BE49-F238E27FC236}">
                    <a16:creationId xmlns:a16="http://schemas.microsoft.com/office/drawing/2014/main" id="{8BD39541-DE32-4CD1-8233-10583989C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76" name="Freeform: Shape 175">
                <a:extLst>
                  <a:ext uri="{FF2B5EF4-FFF2-40B4-BE49-F238E27FC236}">
                    <a16:creationId xmlns:a16="http://schemas.microsoft.com/office/drawing/2014/main" id="{83223A41-CAE9-48C9-B0F1-4D7336609D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77" name="Freeform: Shape 176">
                <a:extLst>
                  <a:ext uri="{FF2B5EF4-FFF2-40B4-BE49-F238E27FC236}">
                    <a16:creationId xmlns:a16="http://schemas.microsoft.com/office/drawing/2014/main" id="{116E84E6-CDBF-4571-8BA3-F98186869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78" name="Freeform: Shape 177">
                <a:extLst>
                  <a:ext uri="{FF2B5EF4-FFF2-40B4-BE49-F238E27FC236}">
                    <a16:creationId xmlns:a16="http://schemas.microsoft.com/office/drawing/2014/main" id="{51EE14EE-AE62-4058-8E52-70EF8007B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79" name="Freeform: Shape 178">
                <a:extLst>
                  <a:ext uri="{FF2B5EF4-FFF2-40B4-BE49-F238E27FC236}">
                    <a16:creationId xmlns:a16="http://schemas.microsoft.com/office/drawing/2014/main" id="{422A00BC-B1AC-4DB5-8CFE-61ABDEB27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72" name="Freeform: Shape 171">
              <a:extLst>
                <a:ext uri="{FF2B5EF4-FFF2-40B4-BE49-F238E27FC236}">
                  <a16:creationId xmlns:a16="http://schemas.microsoft.com/office/drawing/2014/main" id="{D692FB9F-D2E4-4C66-BCD8-3EB98044B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064967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E7C11D0A-3CBE-3B04-B663-7AF8FE4230C8}"/>
              </a:ext>
            </a:extLst>
          </p:cNvPr>
          <p:cNvSpPr>
            <a:spLocks noGrp="1"/>
          </p:cNvSpPr>
          <p:nvPr>
            <p:ph type="title"/>
          </p:nvPr>
        </p:nvSpPr>
        <p:spPr>
          <a:xfrm>
            <a:off x="1198182" y="561472"/>
            <a:ext cx="5389032" cy="1662914"/>
          </a:xfrm>
        </p:spPr>
        <p:txBody>
          <a:bodyPr>
            <a:normAutofit/>
          </a:bodyPr>
          <a:lstStyle/>
          <a:p>
            <a:r>
              <a:rPr lang="en-US" dirty="0"/>
              <a:t>ETL Process</a:t>
            </a:r>
          </a:p>
        </p:txBody>
      </p:sp>
      <p:grpSp>
        <p:nvGrpSpPr>
          <p:cNvPr id="42" name="Cros">
            <a:extLst>
              <a:ext uri="{FF2B5EF4-FFF2-40B4-BE49-F238E27FC236}">
                <a16:creationId xmlns:a16="http://schemas.microsoft.com/office/drawing/2014/main" id="{59CA7EC1-7302-4393-8C8E-12258F5D42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84664" y="431835"/>
            <a:ext cx="118872" cy="118872"/>
            <a:chOff x="1175347" y="3733800"/>
            <a:chExt cx="118872" cy="118872"/>
          </a:xfrm>
        </p:grpSpPr>
        <p:cxnSp>
          <p:nvCxnSpPr>
            <p:cNvPr id="43" name="Straight Connector 42">
              <a:extLst>
                <a:ext uri="{FF2B5EF4-FFF2-40B4-BE49-F238E27FC236}">
                  <a16:creationId xmlns:a16="http://schemas.microsoft.com/office/drawing/2014/main" id="{35F0BB33-BBF7-4ECA-9EA4-13DBBBFDBB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867B06A1-47C3-458A-832D-639ED434E0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3" name="Content Placeholder 2">
            <a:extLst>
              <a:ext uri="{FF2B5EF4-FFF2-40B4-BE49-F238E27FC236}">
                <a16:creationId xmlns:a16="http://schemas.microsoft.com/office/drawing/2014/main" id="{AB00554F-97CA-6390-F8BD-4E824FD2512D}"/>
              </a:ext>
            </a:extLst>
          </p:cNvPr>
          <p:cNvSpPr>
            <a:spLocks noGrp="1"/>
          </p:cNvSpPr>
          <p:nvPr>
            <p:ph idx="1"/>
          </p:nvPr>
        </p:nvSpPr>
        <p:spPr>
          <a:xfrm>
            <a:off x="1185755" y="2384474"/>
            <a:ext cx="5388685" cy="3728613"/>
          </a:xfrm>
        </p:spPr>
        <p:txBody>
          <a:bodyPr>
            <a:normAutofit/>
          </a:bodyPr>
          <a:lstStyle/>
          <a:p>
            <a:r>
              <a:rPr lang="en-US" sz="1800" dirty="0"/>
              <a:t>Creating Dimensions</a:t>
            </a:r>
          </a:p>
          <a:p>
            <a:r>
              <a:rPr lang="en-US" sz="1800" dirty="0"/>
              <a:t>Multiple transformations before inserting into dimensions</a:t>
            </a:r>
          </a:p>
          <a:p>
            <a:r>
              <a:rPr lang="en-US" sz="1800" dirty="0"/>
              <a:t>Avoiding Duplicates</a:t>
            </a:r>
          </a:p>
        </p:txBody>
      </p:sp>
      <p:grpSp>
        <p:nvGrpSpPr>
          <p:cNvPr id="46" name="Top left">
            <a:extLst>
              <a:ext uri="{FF2B5EF4-FFF2-40B4-BE49-F238E27FC236}">
                <a16:creationId xmlns:a16="http://schemas.microsoft.com/office/drawing/2014/main" id="{152463F1-086D-4CA9-B597-5588DA81CD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7" name="Freeform: Shape 46">
              <a:extLst>
                <a:ext uri="{FF2B5EF4-FFF2-40B4-BE49-F238E27FC236}">
                  <a16:creationId xmlns:a16="http://schemas.microsoft.com/office/drawing/2014/main" id="{CB75CE99-BBD2-4C70-826A-EFBB253F2A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8" name="Freeform: Shape 47">
              <a:extLst>
                <a:ext uri="{FF2B5EF4-FFF2-40B4-BE49-F238E27FC236}">
                  <a16:creationId xmlns:a16="http://schemas.microsoft.com/office/drawing/2014/main" id="{AC44C74B-FB1D-4D2C-A5C3-276D9B4D6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6A442C7C-0FB7-4A4C-89A3-A659C51D0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7194882A-25E3-467D-8D04-BF54A1C13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A85E010D-6032-4455-A544-335CB653E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2B088A5C-8E3E-4A24-8C6C-AC5A2A013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A0150111-0634-4C54-B1C9-2EC918B2B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F5D4A2D6-A381-44FA-A851-7EA2898D4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pic>
        <p:nvPicPr>
          <p:cNvPr id="5" name="Picture 4">
            <a:extLst>
              <a:ext uri="{FF2B5EF4-FFF2-40B4-BE49-F238E27FC236}">
                <a16:creationId xmlns:a16="http://schemas.microsoft.com/office/drawing/2014/main" id="{B12F5CB5-D8BA-72DA-D340-B9F74ED17BE6}"/>
              </a:ext>
            </a:extLst>
          </p:cNvPr>
          <p:cNvPicPr>
            <a:picLocks noChangeAspect="1"/>
          </p:cNvPicPr>
          <p:nvPr/>
        </p:nvPicPr>
        <p:blipFill rotWithShape="1">
          <a:blip r:embed="rId3"/>
          <a:srcRect r="7289" b="-3"/>
          <a:stretch/>
        </p:blipFill>
        <p:spPr>
          <a:xfrm>
            <a:off x="6807491" y="561472"/>
            <a:ext cx="4781280" cy="2797877"/>
          </a:xfrm>
          <a:prstGeom prst="rect">
            <a:avLst/>
          </a:prstGeom>
        </p:spPr>
      </p:pic>
      <p:pic>
        <p:nvPicPr>
          <p:cNvPr id="4" name="Picture 3">
            <a:extLst>
              <a:ext uri="{FF2B5EF4-FFF2-40B4-BE49-F238E27FC236}">
                <a16:creationId xmlns:a16="http://schemas.microsoft.com/office/drawing/2014/main" id="{891BBA35-6FC6-F22F-E752-DBCCD0DEFDD4}"/>
              </a:ext>
            </a:extLst>
          </p:cNvPr>
          <p:cNvPicPr>
            <a:picLocks noChangeAspect="1"/>
          </p:cNvPicPr>
          <p:nvPr/>
        </p:nvPicPr>
        <p:blipFill rotWithShape="1">
          <a:blip r:embed="rId4"/>
          <a:srcRect r="19680" b="-2"/>
          <a:stretch/>
        </p:blipFill>
        <p:spPr>
          <a:xfrm>
            <a:off x="6807491" y="3492181"/>
            <a:ext cx="4781280" cy="2797877"/>
          </a:xfrm>
          <a:prstGeom prst="rect">
            <a:avLst/>
          </a:prstGeom>
        </p:spPr>
      </p:pic>
      <p:grpSp>
        <p:nvGrpSpPr>
          <p:cNvPr id="56" name="Bottom Right">
            <a:extLst>
              <a:ext uri="{FF2B5EF4-FFF2-40B4-BE49-F238E27FC236}">
                <a16:creationId xmlns:a16="http://schemas.microsoft.com/office/drawing/2014/main" id="{474309B2-4DC7-4E32-86FC-0F86C35C3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7" name="Freeform: Shape 56">
              <a:extLst>
                <a:ext uri="{FF2B5EF4-FFF2-40B4-BE49-F238E27FC236}">
                  <a16:creationId xmlns:a16="http://schemas.microsoft.com/office/drawing/2014/main" id="{FE70682C-7D82-44D5-8BD3-97DB2C24B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8" name="Graphic 157">
              <a:extLst>
                <a:ext uri="{FF2B5EF4-FFF2-40B4-BE49-F238E27FC236}">
                  <a16:creationId xmlns:a16="http://schemas.microsoft.com/office/drawing/2014/main" id="{A6BEBC5D-847D-47A1-8692-9CCDBCA2393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60" name="Freeform: Shape 59">
                <a:extLst>
                  <a:ext uri="{FF2B5EF4-FFF2-40B4-BE49-F238E27FC236}">
                    <a16:creationId xmlns:a16="http://schemas.microsoft.com/office/drawing/2014/main" id="{DE54E975-067E-4AAF-A989-D85FCF6F9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A261961E-5A56-4DBC-98E2-50812B4FA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59C40D71-93EF-4872-A5AA-6268C6234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627C96D5-063A-41D4-9471-038C85AB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24317024-7301-4D19-B5DD-4B7869139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8AF216A3-B710-4C01-8D08-34CC87037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BB1F9A11-C722-40C0-9B4A-6CB8F1B9E1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9" name="Freeform: Shape 58">
              <a:extLst>
                <a:ext uri="{FF2B5EF4-FFF2-40B4-BE49-F238E27FC236}">
                  <a16:creationId xmlns:a16="http://schemas.microsoft.com/office/drawing/2014/main" id="{70CE2466-9F02-43DC-A8B9-7476E75AD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356347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6" name="Freeform: Shape 15">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Freeform: Shape 16">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E7C11D0A-3CBE-3B04-B663-7AF8FE4230C8}"/>
              </a:ext>
            </a:extLst>
          </p:cNvPr>
          <p:cNvSpPr>
            <a:spLocks noGrp="1"/>
          </p:cNvSpPr>
          <p:nvPr>
            <p:ph type="title"/>
          </p:nvPr>
        </p:nvSpPr>
        <p:spPr>
          <a:xfrm>
            <a:off x="1198182" y="559813"/>
            <a:ext cx="3988369" cy="2236864"/>
          </a:xfrm>
        </p:spPr>
        <p:txBody>
          <a:bodyPr>
            <a:normAutofit/>
          </a:bodyPr>
          <a:lstStyle/>
          <a:p>
            <a:r>
              <a:rPr lang="en-US" dirty="0"/>
              <a:t>ETL Process</a:t>
            </a:r>
          </a:p>
        </p:txBody>
      </p:sp>
      <p:sp>
        <p:nvSpPr>
          <p:cNvPr id="3" name="Content Placeholder 2">
            <a:extLst>
              <a:ext uri="{FF2B5EF4-FFF2-40B4-BE49-F238E27FC236}">
                <a16:creationId xmlns:a16="http://schemas.microsoft.com/office/drawing/2014/main" id="{AB00554F-97CA-6390-F8BD-4E824FD2512D}"/>
              </a:ext>
            </a:extLst>
          </p:cNvPr>
          <p:cNvSpPr>
            <a:spLocks noGrp="1"/>
          </p:cNvSpPr>
          <p:nvPr>
            <p:ph idx="1"/>
          </p:nvPr>
        </p:nvSpPr>
        <p:spPr>
          <a:xfrm>
            <a:off x="1185756" y="2955401"/>
            <a:ext cx="3988112" cy="3157686"/>
          </a:xfrm>
        </p:spPr>
        <p:txBody>
          <a:bodyPr>
            <a:normAutofit/>
          </a:bodyPr>
          <a:lstStyle/>
          <a:p>
            <a:r>
              <a:rPr lang="en-US" sz="1800" dirty="0"/>
              <a:t>Creating Fact Tables</a:t>
            </a:r>
          </a:p>
          <a:p>
            <a:r>
              <a:rPr lang="en-US" sz="1800" dirty="0"/>
              <a:t>Gathered content from joint stage table and joined with dimension.</a:t>
            </a:r>
          </a:p>
          <a:p>
            <a:r>
              <a:rPr lang="en-US" sz="1800" dirty="0"/>
              <a:t>Took care of potential nulls violating constraint</a:t>
            </a:r>
          </a:p>
          <a:p>
            <a:endParaRPr lang="en-US" sz="1800" dirty="0"/>
          </a:p>
        </p:txBody>
      </p:sp>
      <p:pic>
        <p:nvPicPr>
          <p:cNvPr id="6" name="Picture 5">
            <a:extLst>
              <a:ext uri="{FF2B5EF4-FFF2-40B4-BE49-F238E27FC236}">
                <a16:creationId xmlns:a16="http://schemas.microsoft.com/office/drawing/2014/main" id="{B8C1407A-E5CD-1AEE-99AE-7F0ACD99F2BF}"/>
              </a:ext>
            </a:extLst>
          </p:cNvPr>
          <p:cNvPicPr>
            <a:picLocks noChangeAspect="1"/>
          </p:cNvPicPr>
          <p:nvPr/>
        </p:nvPicPr>
        <p:blipFill>
          <a:blip r:embed="rId3"/>
          <a:stretch>
            <a:fillRect/>
          </a:stretch>
        </p:blipFill>
        <p:spPr>
          <a:xfrm>
            <a:off x="5602903" y="1725784"/>
            <a:ext cx="6387190" cy="3401178"/>
          </a:xfrm>
          <a:prstGeom prst="rect">
            <a:avLst/>
          </a:prstGeom>
        </p:spPr>
      </p:pic>
      <p:grpSp>
        <p:nvGrpSpPr>
          <p:cNvPr id="25"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6" name="Freeform: Shape 25">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7"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9" name="Freeform: Shape 28">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8" name="Freeform: Shape 27">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203613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3" name="Rectangle 7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5" name="Top left">
            <a:extLst>
              <a:ext uri="{FF2B5EF4-FFF2-40B4-BE49-F238E27FC236}">
                <a16:creationId xmlns:a16="http://schemas.microsoft.com/office/drawing/2014/main" id="{98ECFD43-CD3A-4C87-83EF-8C84FF9C47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3" name="Freeform: Shape 75">
              <a:extLst>
                <a:ext uri="{FF2B5EF4-FFF2-40B4-BE49-F238E27FC236}">
                  <a16:creationId xmlns:a16="http://schemas.microsoft.com/office/drawing/2014/main" id="{67AB67E3-B5D7-48B1-918F-4F58A63D4C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7" name="Freeform: Shape 76">
              <a:extLst>
                <a:ext uri="{FF2B5EF4-FFF2-40B4-BE49-F238E27FC236}">
                  <a16:creationId xmlns:a16="http://schemas.microsoft.com/office/drawing/2014/main" id="{9DF40A3C-A581-4C40-BF99-C4C1B822B2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Freeform: Shape 77">
              <a:extLst>
                <a:ext uri="{FF2B5EF4-FFF2-40B4-BE49-F238E27FC236}">
                  <a16:creationId xmlns:a16="http://schemas.microsoft.com/office/drawing/2014/main" id="{6908FAE8-9BD1-4E0F-8022-5700B8A96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Freeform: Shape 78">
              <a:extLst>
                <a:ext uri="{FF2B5EF4-FFF2-40B4-BE49-F238E27FC236}">
                  <a16:creationId xmlns:a16="http://schemas.microsoft.com/office/drawing/2014/main" id="{86041B8E-973D-4DE3-B188-B453E9B71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Freeform: Shape 79">
              <a:extLst>
                <a:ext uri="{FF2B5EF4-FFF2-40B4-BE49-F238E27FC236}">
                  <a16:creationId xmlns:a16="http://schemas.microsoft.com/office/drawing/2014/main" id="{CD2E1791-32B3-4000-BD0F-AFA4F71319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Freeform: Shape 80">
              <a:extLst>
                <a:ext uri="{FF2B5EF4-FFF2-40B4-BE49-F238E27FC236}">
                  <a16:creationId xmlns:a16="http://schemas.microsoft.com/office/drawing/2014/main" id="{3919169C-9169-4F35-820C-349674E02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Freeform: Shape 81">
              <a:extLst>
                <a:ext uri="{FF2B5EF4-FFF2-40B4-BE49-F238E27FC236}">
                  <a16:creationId xmlns:a16="http://schemas.microsoft.com/office/drawing/2014/main" id="{B1D0FD86-A77E-49A4-BACF-23310301B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 name="Freeform: Shape 82">
              <a:extLst>
                <a:ext uri="{FF2B5EF4-FFF2-40B4-BE49-F238E27FC236}">
                  <a16:creationId xmlns:a16="http://schemas.microsoft.com/office/drawing/2014/main" id="{3E91A448-1A13-4A41-9A16-E7F20E024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E2C18917-16B4-28B4-9B38-E03DE274FB7F}"/>
              </a:ext>
            </a:extLst>
          </p:cNvPr>
          <p:cNvSpPr>
            <a:spLocks noGrp="1"/>
          </p:cNvSpPr>
          <p:nvPr>
            <p:ph type="title"/>
          </p:nvPr>
        </p:nvSpPr>
        <p:spPr>
          <a:xfrm>
            <a:off x="1198181" y="168425"/>
            <a:ext cx="4795282" cy="2616928"/>
          </a:xfrm>
        </p:spPr>
        <p:txBody>
          <a:bodyPr vert="horz" lIns="91440" tIns="45720" rIns="91440" bIns="45720" rtlCol="0" anchor="ctr">
            <a:normAutofit/>
          </a:bodyPr>
          <a:lstStyle/>
          <a:p>
            <a:r>
              <a:rPr lang="en-US" kern="1200">
                <a:latin typeface="+mj-lt"/>
                <a:ea typeface="+mj-ea"/>
                <a:cs typeface="+mj-cs"/>
              </a:rPr>
              <a:t>SCD Maintenance</a:t>
            </a:r>
          </a:p>
        </p:txBody>
      </p:sp>
      <p:pic>
        <p:nvPicPr>
          <p:cNvPr id="7" name="Picture 6" descr="Graphical user interface&#10;&#10;Description automatically generated">
            <a:extLst>
              <a:ext uri="{FF2B5EF4-FFF2-40B4-BE49-F238E27FC236}">
                <a16:creationId xmlns:a16="http://schemas.microsoft.com/office/drawing/2014/main" id="{81386BDD-AB2B-A8F3-3E4A-ECBC4660EA0C}"/>
              </a:ext>
            </a:extLst>
          </p:cNvPr>
          <p:cNvPicPr>
            <a:picLocks noChangeAspect="1"/>
          </p:cNvPicPr>
          <p:nvPr/>
        </p:nvPicPr>
        <p:blipFill>
          <a:blip r:embed="rId3"/>
          <a:stretch>
            <a:fillRect/>
          </a:stretch>
        </p:blipFill>
        <p:spPr>
          <a:xfrm>
            <a:off x="6788288" y="2915305"/>
            <a:ext cx="5064764" cy="1886623"/>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0360651C-7E19-6942-85E8-19110C999C05}"/>
              </a:ext>
            </a:extLst>
          </p:cNvPr>
          <p:cNvPicPr>
            <a:picLocks noChangeAspect="1"/>
          </p:cNvPicPr>
          <p:nvPr/>
        </p:nvPicPr>
        <p:blipFill>
          <a:blip r:embed="rId4"/>
          <a:stretch>
            <a:fillRect/>
          </a:stretch>
        </p:blipFill>
        <p:spPr>
          <a:xfrm>
            <a:off x="6788287" y="5000978"/>
            <a:ext cx="5064765" cy="658419"/>
          </a:xfrm>
          <a:prstGeom prst="rect">
            <a:avLst/>
          </a:prstGeom>
        </p:spPr>
      </p:pic>
      <p:grpSp>
        <p:nvGrpSpPr>
          <p:cNvPr id="145" name="Bottom Right">
            <a:extLst>
              <a:ext uri="{FF2B5EF4-FFF2-40B4-BE49-F238E27FC236}">
                <a16:creationId xmlns:a16="http://schemas.microsoft.com/office/drawing/2014/main" id="{EB42DC7D-FAB9-4C5B-A80B-98FFA37EC6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86" name="Graphic 157">
              <a:extLst>
                <a:ext uri="{FF2B5EF4-FFF2-40B4-BE49-F238E27FC236}">
                  <a16:creationId xmlns:a16="http://schemas.microsoft.com/office/drawing/2014/main" id="{F0C21626-DDFE-4349-A662-7905E94DD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88" name="Freeform: Shape 87">
                <a:extLst>
                  <a:ext uri="{FF2B5EF4-FFF2-40B4-BE49-F238E27FC236}">
                    <a16:creationId xmlns:a16="http://schemas.microsoft.com/office/drawing/2014/main" id="{2A93E4FA-B080-47B0-9737-665729B8BA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Freeform: Shape 88">
                <a:extLst>
                  <a:ext uri="{FF2B5EF4-FFF2-40B4-BE49-F238E27FC236}">
                    <a16:creationId xmlns:a16="http://schemas.microsoft.com/office/drawing/2014/main" id="{8CCE14F9-EEBB-4549-911D-1ED413572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Freeform: Shape 89">
                <a:extLst>
                  <a:ext uri="{FF2B5EF4-FFF2-40B4-BE49-F238E27FC236}">
                    <a16:creationId xmlns:a16="http://schemas.microsoft.com/office/drawing/2014/main" id="{97C39830-718C-448A-BBB7-C07C91EB0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Freeform: Shape 90">
                <a:extLst>
                  <a:ext uri="{FF2B5EF4-FFF2-40B4-BE49-F238E27FC236}">
                    <a16:creationId xmlns:a16="http://schemas.microsoft.com/office/drawing/2014/main" id="{C3636CB7-D2ED-4E5B-8CFD-006872DE83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2" name="Freeform: Shape 91">
                <a:extLst>
                  <a:ext uri="{FF2B5EF4-FFF2-40B4-BE49-F238E27FC236}">
                    <a16:creationId xmlns:a16="http://schemas.microsoft.com/office/drawing/2014/main" id="{30EDC1C2-F56B-4F24-94E4-589D95F110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Freeform: Shape 92">
                <a:extLst>
                  <a:ext uri="{FF2B5EF4-FFF2-40B4-BE49-F238E27FC236}">
                    <a16:creationId xmlns:a16="http://schemas.microsoft.com/office/drawing/2014/main" id="{599DDB92-1600-4A05-87BC-BCE5E5538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6" name="Freeform: Shape 93">
                <a:extLst>
                  <a:ext uri="{FF2B5EF4-FFF2-40B4-BE49-F238E27FC236}">
                    <a16:creationId xmlns:a16="http://schemas.microsoft.com/office/drawing/2014/main" id="{284CE808-6181-4335-AB6C-0C88989E9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87" name="Freeform: Shape 86">
              <a:extLst>
                <a:ext uri="{FF2B5EF4-FFF2-40B4-BE49-F238E27FC236}">
                  <a16:creationId xmlns:a16="http://schemas.microsoft.com/office/drawing/2014/main" id="{1797F5E9-B01C-4490-92B3-9EACFCFADA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10" name="Picture 9" descr="Chart, box and whisker chart&#10;&#10;Description automatically generated">
            <a:extLst>
              <a:ext uri="{FF2B5EF4-FFF2-40B4-BE49-F238E27FC236}">
                <a16:creationId xmlns:a16="http://schemas.microsoft.com/office/drawing/2014/main" id="{2B4CB6A1-B335-1428-219C-3897B40C1D31}"/>
              </a:ext>
            </a:extLst>
          </p:cNvPr>
          <p:cNvPicPr>
            <a:picLocks noChangeAspect="1"/>
          </p:cNvPicPr>
          <p:nvPr/>
        </p:nvPicPr>
        <p:blipFill>
          <a:blip r:embed="rId5"/>
          <a:stretch>
            <a:fillRect/>
          </a:stretch>
        </p:blipFill>
        <p:spPr>
          <a:xfrm>
            <a:off x="958709" y="1997814"/>
            <a:ext cx="4975383" cy="4690887"/>
          </a:xfrm>
          <a:prstGeom prst="rect">
            <a:avLst/>
          </a:prstGeom>
        </p:spPr>
      </p:pic>
    </p:spTree>
    <p:extLst>
      <p:ext uri="{BB962C8B-B14F-4D97-AF65-F5344CB8AC3E}">
        <p14:creationId xmlns:p14="http://schemas.microsoft.com/office/powerpoint/2010/main" val="3749566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Freeform: Shape 1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7" name="Freeform: Shape 1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9"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0" name="Freeform: Shape 1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8"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9" name="Freeform: Shape 2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7" name="Rectangle 3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1" name="Top left">
            <a:extLst>
              <a:ext uri="{FF2B5EF4-FFF2-40B4-BE49-F238E27FC236}">
                <a16:creationId xmlns:a16="http://schemas.microsoft.com/office/drawing/2014/main" id="{3DF7CE3A-5BDC-4E10-9388-4C79AC102A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2" name="Freeform: Shape 41">
              <a:extLst>
                <a:ext uri="{FF2B5EF4-FFF2-40B4-BE49-F238E27FC236}">
                  <a16:creationId xmlns:a16="http://schemas.microsoft.com/office/drawing/2014/main" id="{27EE8754-F2D6-4612-9200-7AFC134C9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Freeform: Shape 42">
              <a:extLst>
                <a:ext uri="{FF2B5EF4-FFF2-40B4-BE49-F238E27FC236}">
                  <a16:creationId xmlns:a16="http://schemas.microsoft.com/office/drawing/2014/main" id="{241339C3-F988-4CF6-BDF8-4BA05CB8D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08138096-B969-482E-A58F-BD9CB0BBC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0FC54DBC-FFE9-4D1A-A444-F4C7E392D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6829F8B6-CF1D-4661-853E-7075100EA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7854BC5D-2232-41F5-98C2-3AC5EBFB87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C8892BEF-2479-47E3-BB9B-50C3BEEC5C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2A44A0DB-BE5F-4000-9544-5623F83A1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E2C18917-16B4-28B4-9B38-E03DE274FB7F}"/>
              </a:ext>
            </a:extLst>
          </p:cNvPr>
          <p:cNvSpPr>
            <a:spLocks noGrp="1"/>
          </p:cNvSpPr>
          <p:nvPr>
            <p:ph type="title"/>
          </p:nvPr>
        </p:nvSpPr>
        <p:spPr>
          <a:xfrm>
            <a:off x="1005653" y="169452"/>
            <a:ext cx="10583117" cy="2056572"/>
          </a:xfrm>
        </p:spPr>
        <p:txBody>
          <a:bodyPr vert="horz" lIns="91440" tIns="45720" rIns="91440" bIns="45720" rtlCol="0" anchor="b">
            <a:normAutofit/>
          </a:bodyPr>
          <a:lstStyle/>
          <a:p>
            <a:r>
              <a:rPr lang="en-US" sz="5400" kern="1200" dirty="0">
                <a:solidFill>
                  <a:schemeClr val="tx2"/>
                </a:solidFill>
                <a:latin typeface="+mj-lt"/>
                <a:ea typeface="+mj-ea"/>
                <a:cs typeface="+mj-cs"/>
              </a:rPr>
              <a:t>SCD Maintenance</a:t>
            </a:r>
          </a:p>
        </p:txBody>
      </p:sp>
      <p:sp>
        <p:nvSpPr>
          <p:cNvPr id="4" name="Content Placeholder 3">
            <a:extLst>
              <a:ext uri="{FF2B5EF4-FFF2-40B4-BE49-F238E27FC236}">
                <a16:creationId xmlns:a16="http://schemas.microsoft.com/office/drawing/2014/main" id="{81AC82A8-28F4-E2F4-00F1-029C1A7391D5}"/>
              </a:ext>
            </a:extLst>
          </p:cNvPr>
          <p:cNvSpPr>
            <a:spLocks noGrp="1"/>
          </p:cNvSpPr>
          <p:nvPr>
            <p:ph idx="1"/>
          </p:nvPr>
        </p:nvSpPr>
        <p:spPr>
          <a:xfrm>
            <a:off x="1012785" y="2402945"/>
            <a:ext cx="3776415" cy="3726145"/>
          </a:xfrm>
        </p:spPr>
        <p:txBody>
          <a:bodyPr vert="horz" lIns="91440" tIns="45720" rIns="91440" bIns="45720" rtlCol="0" anchor="t">
            <a:normAutofit/>
          </a:bodyPr>
          <a:lstStyle/>
          <a:p>
            <a:pPr marL="0" indent="0">
              <a:buNone/>
            </a:pPr>
            <a:r>
              <a:rPr lang="en-US" sz="2200" kern="1200" dirty="0">
                <a:solidFill>
                  <a:schemeClr val="tx2"/>
                </a:solidFill>
                <a:latin typeface="+mn-lt"/>
                <a:ea typeface="+mn-ea"/>
                <a:cs typeface="+mn-cs"/>
              </a:rPr>
              <a:t>SCD 0</a:t>
            </a:r>
          </a:p>
          <a:p>
            <a:pPr marL="0" indent="0">
              <a:buNone/>
            </a:pPr>
            <a:r>
              <a:rPr lang="en-US" sz="2200" dirty="0"/>
              <a:t>Content is immutable </a:t>
            </a:r>
            <a:endParaRPr lang="en-US" sz="2200" kern="1200" dirty="0">
              <a:solidFill>
                <a:schemeClr val="tx2"/>
              </a:solidFill>
              <a:latin typeface="+mn-lt"/>
              <a:ea typeface="+mn-ea"/>
              <a:cs typeface="+mn-cs"/>
            </a:endParaRPr>
          </a:p>
        </p:txBody>
      </p:sp>
      <p:grpSp>
        <p:nvGrpSpPr>
          <p:cNvPr id="51" name="Cross">
            <a:extLst>
              <a:ext uri="{FF2B5EF4-FFF2-40B4-BE49-F238E27FC236}">
                <a16:creationId xmlns:a16="http://schemas.microsoft.com/office/drawing/2014/main" id="{B270D064-4AA8-4476-8B01-32F8176A48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2" name="Straight Connector 51">
              <a:extLst>
                <a:ext uri="{FF2B5EF4-FFF2-40B4-BE49-F238E27FC236}">
                  <a16:creationId xmlns:a16="http://schemas.microsoft.com/office/drawing/2014/main" id="{3A8100D3-125D-4F8C-83B8-B5898B6F44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4A2153A7-5195-4EFC-B16A-D5758F9674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6" name="Picture 5">
            <a:extLst>
              <a:ext uri="{FF2B5EF4-FFF2-40B4-BE49-F238E27FC236}">
                <a16:creationId xmlns:a16="http://schemas.microsoft.com/office/drawing/2014/main" id="{6F2364B2-1A03-EEAE-69B4-1AD3BE4F1738}"/>
              </a:ext>
            </a:extLst>
          </p:cNvPr>
          <p:cNvPicPr>
            <a:picLocks noChangeAspect="1"/>
          </p:cNvPicPr>
          <p:nvPr/>
        </p:nvPicPr>
        <p:blipFill>
          <a:blip r:embed="rId2"/>
          <a:stretch>
            <a:fillRect/>
          </a:stretch>
        </p:blipFill>
        <p:spPr>
          <a:xfrm>
            <a:off x="5749066" y="2395474"/>
            <a:ext cx="5277195" cy="3733616"/>
          </a:xfrm>
          <a:prstGeom prst="rect">
            <a:avLst/>
          </a:prstGeom>
        </p:spPr>
      </p:pic>
      <p:grpSp>
        <p:nvGrpSpPr>
          <p:cNvPr id="55" name="Bottom Right">
            <a:extLst>
              <a:ext uri="{FF2B5EF4-FFF2-40B4-BE49-F238E27FC236}">
                <a16:creationId xmlns:a16="http://schemas.microsoft.com/office/drawing/2014/main" id="{AB6237A3-9D32-467E-AA5A-14D0525939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6" name="Freeform: Shape 55">
              <a:extLst>
                <a:ext uri="{FF2B5EF4-FFF2-40B4-BE49-F238E27FC236}">
                  <a16:creationId xmlns:a16="http://schemas.microsoft.com/office/drawing/2014/main" id="{3F057400-8420-478E-8A2F-B58D45E0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7" name="Graphic 157">
              <a:extLst>
                <a:ext uri="{FF2B5EF4-FFF2-40B4-BE49-F238E27FC236}">
                  <a16:creationId xmlns:a16="http://schemas.microsoft.com/office/drawing/2014/main" id="{CC012467-B7B8-440A-8DAB-5EFF70FA5F2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9" name="Freeform: Shape 58">
                <a:extLst>
                  <a:ext uri="{FF2B5EF4-FFF2-40B4-BE49-F238E27FC236}">
                    <a16:creationId xmlns:a16="http://schemas.microsoft.com/office/drawing/2014/main" id="{00F8C8E4-FB02-4F5D-9DC9-A062442E4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8A40D7C3-FA31-4AF6-AD75-E54BF48E96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B128BB2D-104A-4CDF-8D53-D83ACBC85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EA3CCEA3-9A1A-408D-9344-64347FAFA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7C8F56CD-A9BE-4A11-90D6-A0C38552E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20152681-AFB0-428A-B6D0-BC183F8C4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3AD8FD39-79C9-4EA7-A00A-CDA13E0095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8" name="Freeform: Shape 57">
              <a:extLst>
                <a:ext uri="{FF2B5EF4-FFF2-40B4-BE49-F238E27FC236}">
                  <a16:creationId xmlns:a16="http://schemas.microsoft.com/office/drawing/2014/main" id="{9A2652E6-AEC0-4A6E-9E79-B09605219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55852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4" name="Rectangle 34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6" name="Rectangle 345">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E2C18917-16B4-28B4-9B38-E03DE274FB7F}"/>
              </a:ext>
            </a:extLst>
          </p:cNvPr>
          <p:cNvSpPr>
            <a:spLocks noGrp="1"/>
          </p:cNvSpPr>
          <p:nvPr>
            <p:ph type="title"/>
          </p:nvPr>
        </p:nvSpPr>
        <p:spPr>
          <a:xfrm>
            <a:off x="1198182" y="561472"/>
            <a:ext cx="5389032" cy="1662914"/>
          </a:xfrm>
        </p:spPr>
        <p:txBody>
          <a:bodyPr vert="horz" lIns="91440" tIns="45720" rIns="91440" bIns="45720" rtlCol="0">
            <a:normAutofit/>
          </a:bodyPr>
          <a:lstStyle/>
          <a:p>
            <a:r>
              <a:rPr lang="en-US" kern="1200">
                <a:latin typeface="+mj-lt"/>
                <a:ea typeface="+mj-ea"/>
                <a:cs typeface="+mj-cs"/>
              </a:rPr>
              <a:t>SCD Maintenance</a:t>
            </a:r>
          </a:p>
        </p:txBody>
      </p:sp>
      <p:grpSp>
        <p:nvGrpSpPr>
          <p:cNvPr id="348" name="Cros">
            <a:extLst>
              <a:ext uri="{FF2B5EF4-FFF2-40B4-BE49-F238E27FC236}">
                <a16:creationId xmlns:a16="http://schemas.microsoft.com/office/drawing/2014/main" id="{59CA7EC1-7302-4393-8C8E-12258F5D42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84664" y="431835"/>
            <a:ext cx="118872" cy="118872"/>
            <a:chOff x="1175347" y="3733800"/>
            <a:chExt cx="118872" cy="118872"/>
          </a:xfrm>
        </p:grpSpPr>
        <p:cxnSp>
          <p:nvCxnSpPr>
            <p:cNvPr id="392" name="Straight Connector 348">
              <a:extLst>
                <a:ext uri="{FF2B5EF4-FFF2-40B4-BE49-F238E27FC236}">
                  <a16:creationId xmlns:a16="http://schemas.microsoft.com/office/drawing/2014/main" id="{35F0BB33-BBF7-4ECA-9EA4-13DBBBFDBB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393" name="Straight Connector 349">
              <a:extLst>
                <a:ext uri="{FF2B5EF4-FFF2-40B4-BE49-F238E27FC236}">
                  <a16:creationId xmlns:a16="http://schemas.microsoft.com/office/drawing/2014/main" id="{867B06A1-47C3-458A-832D-639ED434E0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4" name="Content Placeholder 3">
            <a:extLst>
              <a:ext uri="{FF2B5EF4-FFF2-40B4-BE49-F238E27FC236}">
                <a16:creationId xmlns:a16="http://schemas.microsoft.com/office/drawing/2014/main" id="{282BB14A-5E6A-4D0B-4295-5BF526402BA6}"/>
              </a:ext>
            </a:extLst>
          </p:cNvPr>
          <p:cNvSpPr>
            <a:spLocks noGrp="1"/>
          </p:cNvSpPr>
          <p:nvPr>
            <p:ph idx="1"/>
          </p:nvPr>
        </p:nvSpPr>
        <p:spPr>
          <a:xfrm>
            <a:off x="1185755" y="2384474"/>
            <a:ext cx="5388685" cy="3728613"/>
          </a:xfrm>
        </p:spPr>
        <p:txBody>
          <a:bodyPr vert="horz" lIns="91440" tIns="45720" rIns="91440" bIns="45720" rtlCol="0">
            <a:normAutofit/>
          </a:bodyPr>
          <a:lstStyle/>
          <a:p>
            <a:pPr marL="0" indent="0">
              <a:buNone/>
            </a:pPr>
            <a:r>
              <a:rPr lang="en-US" sz="1800" kern="1200">
                <a:latin typeface="+mn-lt"/>
                <a:ea typeface="+mn-ea"/>
                <a:cs typeface="+mn-cs"/>
              </a:rPr>
              <a:t>SCD1</a:t>
            </a:r>
          </a:p>
          <a:p>
            <a:pPr marL="0" indent="0">
              <a:buNone/>
            </a:pPr>
            <a:r>
              <a:rPr lang="en-US" sz="1800"/>
              <a:t>Added 2018 – “Date” Dim</a:t>
            </a:r>
          </a:p>
          <a:p>
            <a:pPr marL="0" indent="0">
              <a:buNone/>
            </a:pPr>
            <a:r>
              <a:rPr lang="en-US" sz="1800" kern="1200">
                <a:latin typeface="+mn-lt"/>
                <a:ea typeface="+mn-ea"/>
                <a:cs typeface="+mn-cs"/>
              </a:rPr>
              <a:t>New category for Humidity: ”Very_low” – “Weather” Dim</a:t>
            </a:r>
          </a:p>
        </p:txBody>
      </p:sp>
      <p:grpSp>
        <p:nvGrpSpPr>
          <p:cNvPr id="352" name="Top left">
            <a:extLst>
              <a:ext uri="{FF2B5EF4-FFF2-40B4-BE49-F238E27FC236}">
                <a16:creationId xmlns:a16="http://schemas.microsoft.com/office/drawing/2014/main" id="{152463F1-086D-4CA9-B597-5588DA81CD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353" name="Freeform: Shape 352">
              <a:extLst>
                <a:ext uri="{FF2B5EF4-FFF2-40B4-BE49-F238E27FC236}">
                  <a16:creationId xmlns:a16="http://schemas.microsoft.com/office/drawing/2014/main" id="{CB75CE99-BBD2-4C70-826A-EFBB253F2A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54" name="Freeform: Shape 353">
              <a:extLst>
                <a:ext uri="{FF2B5EF4-FFF2-40B4-BE49-F238E27FC236}">
                  <a16:creationId xmlns:a16="http://schemas.microsoft.com/office/drawing/2014/main" id="{AC44C74B-FB1D-4D2C-A5C3-276D9B4D6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355" name="Freeform: Shape 354">
              <a:extLst>
                <a:ext uri="{FF2B5EF4-FFF2-40B4-BE49-F238E27FC236}">
                  <a16:creationId xmlns:a16="http://schemas.microsoft.com/office/drawing/2014/main" id="{6A442C7C-0FB7-4A4C-89A3-A659C51D0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356" name="Freeform: Shape 355">
              <a:extLst>
                <a:ext uri="{FF2B5EF4-FFF2-40B4-BE49-F238E27FC236}">
                  <a16:creationId xmlns:a16="http://schemas.microsoft.com/office/drawing/2014/main" id="{7194882A-25E3-467D-8D04-BF54A1C13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357" name="Freeform: Shape 356">
              <a:extLst>
                <a:ext uri="{FF2B5EF4-FFF2-40B4-BE49-F238E27FC236}">
                  <a16:creationId xmlns:a16="http://schemas.microsoft.com/office/drawing/2014/main" id="{A85E010D-6032-4455-A544-335CB653E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358" name="Freeform: Shape 357">
              <a:extLst>
                <a:ext uri="{FF2B5EF4-FFF2-40B4-BE49-F238E27FC236}">
                  <a16:creationId xmlns:a16="http://schemas.microsoft.com/office/drawing/2014/main" id="{2B088A5C-8E3E-4A24-8C6C-AC5A2A013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359" name="Freeform: Shape 358">
              <a:extLst>
                <a:ext uri="{FF2B5EF4-FFF2-40B4-BE49-F238E27FC236}">
                  <a16:creationId xmlns:a16="http://schemas.microsoft.com/office/drawing/2014/main" id="{A0150111-0634-4C54-B1C9-2EC918B2B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360" name="Freeform: Shape 359">
              <a:extLst>
                <a:ext uri="{FF2B5EF4-FFF2-40B4-BE49-F238E27FC236}">
                  <a16:creationId xmlns:a16="http://schemas.microsoft.com/office/drawing/2014/main" id="{F5D4A2D6-A381-44FA-A851-7EA2898D4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pic>
        <p:nvPicPr>
          <p:cNvPr id="8" name="Picture 7">
            <a:extLst>
              <a:ext uri="{FF2B5EF4-FFF2-40B4-BE49-F238E27FC236}">
                <a16:creationId xmlns:a16="http://schemas.microsoft.com/office/drawing/2014/main" id="{1F7B620E-72BD-18B3-94F3-2251D2103550}"/>
              </a:ext>
            </a:extLst>
          </p:cNvPr>
          <p:cNvPicPr>
            <a:picLocks noChangeAspect="1"/>
          </p:cNvPicPr>
          <p:nvPr/>
        </p:nvPicPr>
        <p:blipFill rotWithShape="1">
          <a:blip r:embed="rId2"/>
          <a:srcRect r="11992" b="1"/>
          <a:stretch/>
        </p:blipFill>
        <p:spPr>
          <a:xfrm>
            <a:off x="6807491" y="561472"/>
            <a:ext cx="4781280" cy="2797877"/>
          </a:xfrm>
          <a:prstGeom prst="rect">
            <a:avLst/>
          </a:prstGeom>
        </p:spPr>
      </p:pic>
      <p:pic>
        <p:nvPicPr>
          <p:cNvPr id="6" name="Picture 5" descr="Text&#10;&#10;Description automatically generated">
            <a:extLst>
              <a:ext uri="{FF2B5EF4-FFF2-40B4-BE49-F238E27FC236}">
                <a16:creationId xmlns:a16="http://schemas.microsoft.com/office/drawing/2014/main" id="{7568669D-9449-E88D-1076-F2B05212C219}"/>
              </a:ext>
            </a:extLst>
          </p:cNvPr>
          <p:cNvPicPr>
            <a:picLocks noChangeAspect="1"/>
          </p:cNvPicPr>
          <p:nvPr/>
        </p:nvPicPr>
        <p:blipFill rotWithShape="1">
          <a:blip r:embed="rId3"/>
          <a:srcRect r="17971" b="-2"/>
          <a:stretch/>
        </p:blipFill>
        <p:spPr>
          <a:xfrm>
            <a:off x="6807491" y="3492181"/>
            <a:ext cx="4781280" cy="2797877"/>
          </a:xfrm>
          <a:prstGeom prst="rect">
            <a:avLst/>
          </a:prstGeom>
        </p:spPr>
      </p:pic>
      <p:grpSp>
        <p:nvGrpSpPr>
          <p:cNvPr id="362" name="Bottom Right">
            <a:extLst>
              <a:ext uri="{FF2B5EF4-FFF2-40B4-BE49-F238E27FC236}">
                <a16:creationId xmlns:a16="http://schemas.microsoft.com/office/drawing/2014/main" id="{474309B2-4DC7-4E32-86FC-0F86C35C3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363" name="Freeform: Shape 362">
              <a:extLst>
                <a:ext uri="{FF2B5EF4-FFF2-40B4-BE49-F238E27FC236}">
                  <a16:creationId xmlns:a16="http://schemas.microsoft.com/office/drawing/2014/main" id="{FE70682C-7D82-44D5-8BD3-97DB2C24B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94" name="Graphic 157">
              <a:extLst>
                <a:ext uri="{FF2B5EF4-FFF2-40B4-BE49-F238E27FC236}">
                  <a16:creationId xmlns:a16="http://schemas.microsoft.com/office/drawing/2014/main" id="{A6BEBC5D-847D-47A1-8692-9CCDBCA2393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66" name="Freeform: Shape 365">
                <a:extLst>
                  <a:ext uri="{FF2B5EF4-FFF2-40B4-BE49-F238E27FC236}">
                    <a16:creationId xmlns:a16="http://schemas.microsoft.com/office/drawing/2014/main" id="{DE54E975-067E-4AAF-A989-D85FCF6F9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7" name="Freeform: Shape 366">
                <a:extLst>
                  <a:ext uri="{FF2B5EF4-FFF2-40B4-BE49-F238E27FC236}">
                    <a16:creationId xmlns:a16="http://schemas.microsoft.com/office/drawing/2014/main" id="{A261961E-5A56-4DBC-98E2-50812B4FA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8" name="Freeform: Shape 367">
                <a:extLst>
                  <a:ext uri="{FF2B5EF4-FFF2-40B4-BE49-F238E27FC236}">
                    <a16:creationId xmlns:a16="http://schemas.microsoft.com/office/drawing/2014/main" id="{59C40D71-93EF-4872-A5AA-6268C6234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9" name="Freeform: Shape 368">
                <a:extLst>
                  <a:ext uri="{FF2B5EF4-FFF2-40B4-BE49-F238E27FC236}">
                    <a16:creationId xmlns:a16="http://schemas.microsoft.com/office/drawing/2014/main" id="{627C96D5-063A-41D4-9471-038C85AB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70" name="Freeform: Shape 369">
                <a:extLst>
                  <a:ext uri="{FF2B5EF4-FFF2-40B4-BE49-F238E27FC236}">
                    <a16:creationId xmlns:a16="http://schemas.microsoft.com/office/drawing/2014/main" id="{24317024-7301-4D19-B5DD-4B7869139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71" name="Freeform: Shape 370">
                <a:extLst>
                  <a:ext uri="{FF2B5EF4-FFF2-40B4-BE49-F238E27FC236}">
                    <a16:creationId xmlns:a16="http://schemas.microsoft.com/office/drawing/2014/main" id="{8AF216A3-B710-4C01-8D08-34CC87037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72" name="Freeform: Shape 371">
                <a:extLst>
                  <a:ext uri="{FF2B5EF4-FFF2-40B4-BE49-F238E27FC236}">
                    <a16:creationId xmlns:a16="http://schemas.microsoft.com/office/drawing/2014/main" id="{BB1F9A11-C722-40C0-9B4A-6CB8F1B9E1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65" name="Freeform: Shape 364">
              <a:extLst>
                <a:ext uri="{FF2B5EF4-FFF2-40B4-BE49-F238E27FC236}">
                  <a16:creationId xmlns:a16="http://schemas.microsoft.com/office/drawing/2014/main" id="{70CE2466-9F02-43DC-A8B9-7476E75AD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648416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9" name="Rectangle 42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1" name="Rectangle 43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33" name="Top left">
            <a:extLst>
              <a:ext uri="{FF2B5EF4-FFF2-40B4-BE49-F238E27FC236}">
                <a16:creationId xmlns:a16="http://schemas.microsoft.com/office/drawing/2014/main" id="{459862C0-828C-4688-9C70-32B1063084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34" name="Freeform: Shape 433">
              <a:extLst>
                <a:ext uri="{FF2B5EF4-FFF2-40B4-BE49-F238E27FC236}">
                  <a16:creationId xmlns:a16="http://schemas.microsoft.com/office/drawing/2014/main" id="{9D913CF1-1352-4A05-9FFE-BAC2B9EF9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5" name="Freeform: Shape 434">
              <a:extLst>
                <a:ext uri="{FF2B5EF4-FFF2-40B4-BE49-F238E27FC236}">
                  <a16:creationId xmlns:a16="http://schemas.microsoft.com/office/drawing/2014/main" id="{594EFAD0-1F3C-4A6A-AA1D-211ED5654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6" name="Freeform: Shape 435">
              <a:extLst>
                <a:ext uri="{FF2B5EF4-FFF2-40B4-BE49-F238E27FC236}">
                  <a16:creationId xmlns:a16="http://schemas.microsoft.com/office/drawing/2014/main" id="{5D71D53D-E478-4044-985B-57A5A530E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7" name="Freeform: Shape 436">
              <a:extLst>
                <a:ext uri="{FF2B5EF4-FFF2-40B4-BE49-F238E27FC236}">
                  <a16:creationId xmlns:a16="http://schemas.microsoft.com/office/drawing/2014/main" id="{589D7948-C0E9-43BA-9CB4-975A6D9436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38" name="Freeform: Shape 437">
              <a:extLst>
                <a:ext uri="{FF2B5EF4-FFF2-40B4-BE49-F238E27FC236}">
                  <a16:creationId xmlns:a16="http://schemas.microsoft.com/office/drawing/2014/main" id="{02E1523D-C3CB-46C6-B1CD-14A95DF0AD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9" name="Freeform: Shape 438">
              <a:extLst>
                <a:ext uri="{FF2B5EF4-FFF2-40B4-BE49-F238E27FC236}">
                  <a16:creationId xmlns:a16="http://schemas.microsoft.com/office/drawing/2014/main" id="{57C548BC-A312-4789-93A8-CBCFC2FC5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40" name="Freeform: Shape 439">
              <a:extLst>
                <a:ext uri="{FF2B5EF4-FFF2-40B4-BE49-F238E27FC236}">
                  <a16:creationId xmlns:a16="http://schemas.microsoft.com/office/drawing/2014/main" id="{DD0292AB-E3CA-4B26-BF97-0065659D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41" name="Freeform: Shape 440">
              <a:extLst>
                <a:ext uri="{FF2B5EF4-FFF2-40B4-BE49-F238E27FC236}">
                  <a16:creationId xmlns:a16="http://schemas.microsoft.com/office/drawing/2014/main" id="{596E2A19-992B-423A-BC43-9132FB3648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E2C18917-16B4-28B4-9B38-E03DE274FB7F}"/>
              </a:ext>
            </a:extLst>
          </p:cNvPr>
          <p:cNvSpPr>
            <a:spLocks noGrp="1"/>
          </p:cNvSpPr>
          <p:nvPr>
            <p:ph type="title"/>
          </p:nvPr>
        </p:nvSpPr>
        <p:spPr>
          <a:xfrm>
            <a:off x="1198182" y="559813"/>
            <a:ext cx="5605358" cy="1664573"/>
          </a:xfrm>
        </p:spPr>
        <p:txBody>
          <a:bodyPr vert="horz" lIns="91440" tIns="45720" rIns="91440" bIns="45720" rtlCol="0">
            <a:normAutofit/>
          </a:bodyPr>
          <a:lstStyle/>
          <a:p>
            <a:r>
              <a:rPr lang="en-US" kern="1200">
                <a:latin typeface="+mj-lt"/>
                <a:ea typeface="+mj-ea"/>
                <a:cs typeface="+mj-cs"/>
              </a:rPr>
              <a:t>SCD Maintenance</a:t>
            </a:r>
          </a:p>
        </p:txBody>
      </p:sp>
      <p:sp>
        <p:nvSpPr>
          <p:cNvPr id="443" name="Freeform: Shape 442">
            <a:extLst>
              <a:ext uri="{FF2B5EF4-FFF2-40B4-BE49-F238E27FC236}">
                <a16:creationId xmlns:a16="http://schemas.microsoft.com/office/drawing/2014/main" id="{E1053F4E-9FA5-4F7B-9769-047E79535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 name="Content Placeholder 3">
            <a:extLst>
              <a:ext uri="{FF2B5EF4-FFF2-40B4-BE49-F238E27FC236}">
                <a16:creationId xmlns:a16="http://schemas.microsoft.com/office/drawing/2014/main" id="{282BB14A-5E6A-4D0B-4295-5BF526402BA6}"/>
              </a:ext>
            </a:extLst>
          </p:cNvPr>
          <p:cNvSpPr>
            <a:spLocks noGrp="1"/>
          </p:cNvSpPr>
          <p:nvPr>
            <p:ph idx="1"/>
          </p:nvPr>
        </p:nvSpPr>
        <p:spPr>
          <a:xfrm>
            <a:off x="1185755" y="2384474"/>
            <a:ext cx="4423383" cy="3728613"/>
          </a:xfrm>
        </p:spPr>
        <p:txBody>
          <a:bodyPr vert="horz" lIns="91440" tIns="45720" rIns="91440" bIns="45720" rtlCol="0">
            <a:normAutofit/>
          </a:bodyPr>
          <a:lstStyle/>
          <a:p>
            <a:pPr marL="0" indent="0">
              <a:buNone/>
            </a:pPr>
            <a:r>
              <a:rPr lang="en-US" sz="1800" kern="1200" dirty="0">
                <a:latin typeface="+mn-lt"/>
                <a:ea typeface="+mn-ea"/>
                <a:cs typeface="+mn-cs"/>
              </a:rPr>
              <a:t>SCD1</a:t>
            </a:r>
          </a:p>
          <a:p>
            <a:pPr marL="0" indent="0">
              <a:buNone/>
            </a:pPr>
            <a:r>
              <a:rPr lang="en-US" sz="1800" dirty="0"/>
              <a:t>Added 2018 – “Date” Dim</a:t>
            </a:r>
          </a:p>
          <a:p>
            <a:pPr marL="0" indent="0">
              <a:buNone/>
            </a:pPr>
            <a:r>
              <a:rPr lang="en-US" sz="1800" kern="1200" dirty="0">
                <a:latin typeface="+mn-lt"/>
                <a:ea typeface="+mn-ea"/>
                <a:cs typeface="+mn-cs"/>
              </a:rPr>
              <a:t>New category for Humidity: ”</a:t>
            </a:r>
            <a:r>
              <a:rPr lang="en-US" sz="1800" kern="1200" dirty="0" err="1">
                <a:latin typeface="+mn-lt"/>
                <a:ea typeface="+mn-ea"/>
                <a:cs typeface="+mn-cs"/>
              </a:rPr>
              <a:t>Very_low</a:t>
            </a:r>
            <a:r>
              <a:rPr lang="en-US" sz="1800" kern="1200" dirty="0">
                <a:latin typeface="+mn-lt"/>
                <a:ea typeface="+mn-ea"/>
                <a:cs typeface="+mn-cs"/>
              </a:rPr>
              <a:t>” – “Weather” Dim</a:t>
            </a:r>
          </a:p>
        </p:txBody>
      </p:sp>
      <p:pic>
        <p:nvPicPr>
          <p:cNvPr id="5" name="Picture 4" descr="Graphical user interface&#10;&#10;Description automatically generated">
            <a:extLst>
              <a:ext uri="{FF2B5EF4-FFF2-40B4-BE49-F238E27FC236}">
                <a16:creationId xmlns:a16="http://schemas.microsoft.com/office/drawing/2014/main" id="{E1494D97-4954-D357-6E92-3B4A12C65EB1}"/>
              </a:ext>
            </a:extLst>
          </p:cNvPr>
          <p:cNvPicPr>
            <a:picLocks noChangeAspect="1"/>
          </p:cNvPicPr>
          <p:nvPr/>
        </p:nvPicPr>
        <p:blipFill rotWithShape="1">
          <a:blip r:embed="rId2"/>
          <a:srcRect l="-598" t="67161" r="-1"/>
          <a:stretch/>
        </p:blipFill>
        <p:spPr>
          <a:xfrm>
            <a:off x="6515850" y="2673316"/>
            <a:ext cx="5474243" cy="665651"/>
          </a:xfrm>
          <a:prstGeom prst="rect">
            <a:avLst/>
          </a:prstGeom>
        </p:spPr>
      </p:pic>
      <p:pic>
        <p:nvPicPr>
          <p:cNvPr id="11" name="Picture 10">
            <a:extLst>
              <a:ext uri="{FF2B5EF4-FFF2-40B4-BE49-F238E27FC236}">
                <a16:creationId xmlns:a16="http://schemas.microsoft.com/office/drawing/2014/main" id="{86AB6E32-E5FB-E847-E333-313DB3D9B538}"/>
              </a:ext>
            </a:extLst>
          </p:cNvPr>
          <p:cNvPicPr>
            <a:picLocks noChangeAspect="1"/>
          </p:cNvPicPr>
          <p:nvPr/>
        </p:nvPicPr>
        <p:blipFill>
          <a:blip r:embed="rId3"/>
          <a:stretch>
            <a:fillRect/>
          </a:stretch>
        </p:blipFill>
        <p:spPr>
          <a:xfrm>
            <a:off x="6521772" y="3503933"/>
            <a:ext cx="5468321" cy="1503787"/>
          </a:xfrm>
          <a:prstGeom prst="rect">
            <a:avLst/>
          </a:prstGeom>
        </p:spPr>
      </p:pic>
      <p:grpSp>
        <p:nvGrpSpPr>
          <p:cNvPr id="445" name="Bottom Right">
            <a:extLst>
              <a:ext uri="{FF2B5EF4-FFF2-40B4-BE49-F238E27FC236}">
                <a16:creationId xmlns:a16="http://schemas.microsoft.com/office/drawing/2014/main" id="{AD4BD16E-C737-4940-9554-4F38D19BD6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46" name="Graphic 157">
              <a:extLst>
                <a:ext uri="{FF2B5EF4-FFF2-40B4-BE49-F238E27FC236}">
                  <a16:creationId xmlns:a16="http://schemas.microsoft.com/office/drawing/2014/main" id="{ABCD3874-8B15-426E-9474-9E62D557617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8" name="Freeform: Shape 447">
                <a:extLst>
                  <a:ext uri="{FF2B5EF4-FFF2-40B4-BE49-F238E27FC236}">
                    <a16:creationId xmlns:a16="http://schemas.microsoft.com/office/drawing/2014/main" id="{B143CC60-7FC7-4C7A-83AE-C0407345C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49" name="Freeform: Shape 448">
                <a:extLst>
                  <a:ext uri="{FF2B5EF4-FFF2-40B4-BE49-F238E27FC236}">
                    <a16:creationId xmlns:a16="http://schemas.microsoft.com/office/drawing/2014/main" id="{2A80F6FC-4D96-4FC3-84CF-DCDF434CE5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50" name="Freeform: Shape 449">
                <a:extLst>
                  <a:ext uri="{FF2B5EF4-FFF2-40B4-BE49-F238E27FC236}">
                    <a16:creationId xmlns:a16="http://schemas.microsoft.com/office/drawing/2014/main" id="{8BD39541-DE32-4CD1-8233-10583989C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51" name="Freeform: Shape 450">
                <a:extLst>
                  <a:ext uri="{FF2B5EF4-FFF2-40B4-BE49-F238E27FC236}">
                    <a16:creationId xmlns:a16="http://schemas.microsoft.com/office/drawing/2014/main" id="{83223A41-CAE9-48C9-B0F1-4D7336609D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52" name="Freeform: Shape 451">
                <a:extLst>
                  <a:ext uri="{FF2B5EF4-FFF2-40B4-BE49-F238E27FC236}">
                    <a16:creationId xmlns:a16="http://schemas.microsoft.com/office/drawing/2014/main" id="{116E84E6-CDBF-4571-8BA3-F98186869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53" name="Freeform: Shape 452">
                <a:extLst>
                  <a:ext uri="{FF2B5EF4-FFF2-40B4-BE49-F238E27FC236}">
                    <a16:creationId xmlns:a16="http://schemas.microsoft.com/office/drawing/2014/main" id="{51EE14EE-AE62-4058-8E52-70EF8007B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54" name="Freeform: Shape 453">
                <a:extLst>
                  <a:ext uri="{FF2B5EF4-FFF2-40B4-BE49-F238E27FC236}">
                    <a16:creationId xmlns:a16="http://schemas.microsoft.com/office/drawing/2014/main" id="{422A00BC-B1AC-4DB5-8CFE-61ABDEB27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47" name="Freeform: Shape 446">
              <a:extLst>
                <a:ext uri="{FF2B5EF4-FFF2-40B4-BE49-F238E27FC236}">
                  <a16:creationId xmlns:a16="http://schemas.microsoft.com/office/drawing/2014/main" id="{D692FB9F-D2E4-4C66-BCD8-3EB98044B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53458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0" name="Rectangle 8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92"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93" name="Freeform: Shape 92">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4" name="Freeform: Shape 93">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95" name="Freeform: Shape 94">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96" name="Freeform: Shape 95">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97" name="Freeform: Shape 96">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98" name="Freeform: Shape 97">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99" name="Freeform: Shape 98">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00" name="Freeform: Shape 99">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E2C18917-16B4-28B4-9B38-E03DE274FB7F}"/>
              </a:ext>
            </a:extLst>
          </p:cNvPr>
          <p:cNvSpPr>
            <a:spLocks noGrp="1"/>
          </p:cNvSpPr>
          <p:nvPr>
            <p:ph type="title"/>
          </p:nvPr>
        </p:nvSpPr>
        <p:spPr>
          <a:xfrm>
            <a:off x="1198182" y="559813"/>
            <a:ext cx="3988369" cy="2236864"/>
          </a:xfrm>
        </p:spPr>
        <p:txBody>
          <a:bodyPr>
            <a:normAutofit/>
          </a:bodyPr>
          <a:lstStyle/>
          <a:p>
            <a:r>
              <a:rPr lang="en-US"/>
              <a:t>SCD Maintenance</a:t>
            </a:r>
            <a:endParaRPr lang="en-US" dirty="0"/>
          </a:p>
        </p:txBody>
      </p:sp>
      <p:sp>
        <p:nvSpPr>
          <p:cNvPr id="4" name="Content Placeholder 3">
            <a:extLst>
              <a:ext uri="{FF2B5EF4-FFF2-40B4-BE49-F238E27FC236}">
                <a16:creationId xmlns:a16="http://schemas.microsoft.com/office/drawing/2014/main" id="{282BB14A-5E6A-4D0B-4295-5BF526402BA6}"/>
              </a:ext>
            </a:extLst>
          </p:cNvPr>
          <p:cNvSpPr>
            <a:spLocks noGrp="1"/>
          </p:cNvSpPr>
          <p:nvPr>
            <p:ph idx="1"/>
          </p:nvPr>
        </p:nvSpPr>
        <p:spPr>
          <a:xfrm>
            <a:off x="1185756" y="2955401"/>
            <a:ext cx="3988112" cy="3157686"/>
          </a:xfrm>
        </p:spPr>
        <p:txBody>
          <a:bodyPr>
            <a:normAutofit/>
          </a:bodyPr>
          <a:lstStyle/>
          <a:p>
            <a:r>
              <a:rPr lang="en-US" sz="1800" dirty="0"/>
              <a:t>SCD2</a:t>
            </a:r>
          </a:p>
          <a:p>
            <a:r>
              <a:rPr lang="en-US" sz="1800" dirty="0"/>
              <a:t>“Offense” Dimension</a:t>
            </a:r>
          </a:p>
          <a:p>
            <a:r>
              <a:rPr lang="en-US" sz="1800" dirty="0"/>
              <a:t>Status of offense description changed for particular offense code</a:t>
            </a:r>
          </a:p>
        </p:txBody>
      </p:sp>
      <p:pic>
        <p:nvPicPr>
          <p:cNvPr id="5" name="Picture 4" descr="Text&#10;&#10;Description automatically generated">
            <a:extLst>
              <a:ext uri="{FF2B5EF4-FFF2-40B4-BE49-F238E27FC236}">
                <a16:creationId xmlns:a16="http://schemas.microsoft.com/office/drawing/2014/main" id="{1E42BDBA-B8D1-8C9C-5225-2D504995047E}"/>
              </a:ext>
            </a:extLst>
          </p:cNvPr>
          <p:cNvPicPr>
            <a:picLocks noChangeAspect="1"/>
          </p:cNvPicPr>
          <p:nvPr/>
        </p:nvPicPr>
        <p:blipFill>
          <a:blip r:embed="rId2"/>
          <a:stretch>
            <a:fillRect/>
          </a:stretch>
        </p:blipFill>
        <p:spPr>
          <a:xfrm>
            <a:off x="5602903" y="1941351"/>
            <a:ext cx="6387190" cy="2970043"/>
          </a:xfrm>
          <a:prstGeom prst="rect">
            <a:avLst/>
          </a:prstGeom>
        </p:spPr>
      </p:pic>
      <p:grpSp>
        <p:nvGrpSpPr>
          <p:cNvPr id="102"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03" name="Freeform: Shape 102">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4"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06" name="Freeform: Shape 105">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7" name="Freeform: Shape 106">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8" name="Freeform: Shape 107">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9" name="Freeform: Shape 108">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0" name="Freeform: Shape 109">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1" name="Freeform: Shape 110">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2" name="Freeform: Shape 111">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05" name="Freeform: Shape 104">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888119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2"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3" name="Freeform: Shape 42">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4" name="Freeform: Shape 43">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E2C18917-16B4-28B4-9B38-E03DE274FB7F}"/>
              </a:ext>
            </a:extLst>
          </p:cNvPr>
          <p:cNvSpPr>
            <a:spLocks noGrp="1"/>
          </p:cNvSpPr>
          <p:nvPr>
            <p:ph type="title"/>
          </p:nvPr>
        </p:nvSpPr>
        <p:spPr>
          <a:xfrm>
            <a:off x="1198182" y="559813"/>
            <a:ext cx="3988369" cy="2236864"/>
          </a:xfrm>
        </p:spPr>
        <p:txBody>
          <a:bodyPr>
            <a:normAutofit/>
          </a:bodyPr>
          <a:lstStyle/>
          <a:p>
            <a:r>
              <a:rPr lang="en-US" dirty="0"/>
              <a:t>SCD Maintenance</a:t>
            </a:r>
          </a:p>
        </p:txBody>
      </p:sp>
      <p:sp>
        <p:nvSpPr>
          <p:cNvPr id="4" name="Content Placeholder 3">
            <a:extLst>
              <a:ext uri="{FF2B5EF4-FFF2-40B4-BE49-F238E27FC236}">
                <a16:creationId xmlns:a16="http://schemas.microsoft.com/office/drawing/2014/main" id="{282BB14A-5E6A-4D0B-4295-5BF526402BA6}"/>
              </a:ext>
            </a:extLst>
          </p:cNvPr>
          <p:cNvSpPr>
            <a:spLocks noGrp="1"/>
          </p:cNvSpPr>
          <p:nvPr>
            <p:ph idx="1"/>
          </p:nvPr>
        </p:nvSpPr>
        <p:spPr>
          <a:xfrm>
            <a:off x="1185756" y="2955401"/>
            <a:ext cx="3988112" cy="3157686"/>
          </a:xfrm>
        </p:spPr>
        <p:txBody>
          <a:bodyPr>
            <a:normAutofit/>
          </a:bodyPr>
          <a:lstStyle/>
          <a:p>
            <a:r>
              <a:rPr lang="en-US" sz="1800" dirty="0"/>
              <a:t>SCD3 </a:t>
            </a:r>
          </a:p>
          <a:p>
            <a:r>
              <a:rPr lang="en-US" sz="1800" dirty="0"/>
              <a:t>“Location” Dimension</a:t>
            </a:r>
          </a:p>
          <a:p>
            <a:r>
              <a:rPr lang="en-US" sz="1800" dirty="0"/>
              <a:t>Two district names were updated on 2023</a:t>
            </a:r>
          </a:p>
        </p:txBody>
      </p:sp>
      <p:pic>
        <p:nvPicPr>
          <p:cNvPr id="5" name="Picture 4">
            <a:extLst>
              <a:ext uri="{FF2B5EF4-FFF2-40B4-BE49-F238E27FC236}">
                <a16:creationId xmlns:a16="http://schemas.microsoft.com/office/drawing/2014/main" id="{A20CABAB-E4A7-270C-52D3-DCB1A8D6BD4C}"/>
              </a:ext>
            </a:extLst>
          </p:cNvPr>
          <p:cNvPicPr>
            <a:picLocks noChangeAspect="1"/>
          </p:cNvPicPr>
          <p:nvPr/>
        </p:nvPicPr>
        <p:blipFill>
          <a:blip r:embed="rId2"/>
          <a:stretch>
            <a:fillRect/>
          </a:stretch>
        </p:blipFill>
        <p:spPr>
          <a:xfrm>
            <a:off x="5602903" y="1462312"/>
            <a:ext cx="6387190" cy="3928121"/>
          </a:xfrm>
          <a:prstGeom prst="rect">
            <a:avLst/>
          </a:prstGeom>
        </p:spPr>
      </p:pic>
      <p:grpSp>
        <p:nvGrpSpPr>
          <p:cNvPr id="52"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3" name="Freeform: Shape 52">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4"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6" name="Freeform: Shape 55">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5" name="Freeform: Shape 54">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703452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3" name="Rectangle 9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95"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96" name="Freeform: Shape 95">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7" name="Freeform: Shape 96">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98" name="Freeform: Shape 97">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99" name="Freeform: Shape 98">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00" name="Freeform: Shape 99">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1" name="Freeform: Shape 100">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02" name="Freeform: Shape 101">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03" name="Freeform: Shape 102">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BA297906-711F-8172-8BA0-87FFA41FFFAE}"/>
              </a:ext>
            </a:extLst>
          </p:cNvPr>
          <p:cNvSpPr>
            <a:spLocks noGrp="1"/>
          </p:cNvSpPr>
          <p:nvPr>
            <p:ph type="title"/>
          </p:nvPr>
        </p:nvSpPr>
        <p:spPr>
          <a:xfrm>
            <a:off x="1198182" y="559813"/>
            <a:ext cx="3988369" cy="2236864"/>
          </a:xfrm>
        </p:spPr>
        <p:txBody>
          <a:bodyPr>
            <a:normAutofit/>
          </a:bodyPr>
          <a:lstStyle/>
          <a:p>
            <a:r>
              <a:rPr lang="en-US" dirty="0"/>
              <a:t>Business questions</a:t>
            </a:r>
          </a:p>
        </p:txBody>
      </p:sp>
      <p:sp>
        <p:nvSpPr>
          <p:cNvPr id="3" name="Content Placeholder 2">
            <a:extLst>
              <a:ext uri="{FF2B5EF4-FFF2-40B4-BE49-F238E27FC236}">
                <a16:creationId xmlns:a16="http://schemas.microsoft.com/office/drawing/2014/main" id="{7D45835F-8733-1463-3177-6AD91C4C0E80}"/>
              </a:ext>
            </a:extLst>
          </p:cNvPr>
          <p:cNvSpPr>
            <a:spLocks noGrp="1"/>
          </p:cNvSpPr>
          <p:nvPr>
            <p:ph idx="1"/>
          </p:nvPr>
        </p:nvSpPr>
        <p:spPr>
          <a:xfrm>
            <a:off x="1185756" y="2955401"/>
            <a:ext cx="3988112" cy="3157686"/>
          </a:xfrm>
        </p:spPr>
        <p:txBody>
          <a:bodyPr>
            <a:normAutofit/>
          </a:bodyPr>
          <a:lstStyle/>
          <a:p>
            <a:r>
              <a:rPr lang="en-US" sz="1800" b="1" i="0" u="none" strike="noStrike" dirty="0">
                <a:effectLst/>
                <a:latin typeface="Calibri" panose="020F0502020204030204" pitchFamily="34" charset="0"/>
              </a:rPr>
              <a:t>1. Which districts are the most prone to crime and at what time of day?</a:t>
            </a:r>
          </a:p>
          <a:p>
            <a:endParaRPr lang="en-US" sz="1800" dirty="0"/>
          </a:p>
        </p:txBody>
      </p:sp>
      <p:pic>
        <p:nvPicPr>
          <p:cNvPr id="4" name="Picture 3">
            <a:extLst>
              <a:ext uri="{FF2B5EF4-FFF2-40B4-BE49-F238E27FC236}">
                <a16:creationId xmlns:a16="http://schemas.microsoft.com/office/drawing/2014/main" id="{0FF3DDB6-7CE8-F2CB-CB68-09D94E3AEC8B}"/>
              </a:ext>
            </a:extLst>
          </p:cNvPr>
          <p:cNvPicPr>
            <a:picLocks noChangeAspect="1"/>
          </p:cNvPicPr>
          <p:nvPr/>
        </p:nvPicPr>
        <p:blipFill rotWithShape="1">
          <a:blip r:embed="rId2"/>
          <a:srcRect t="5791" r="-3" b="-3"/>
          <a:stretch/>
        </p:blipFill>
        <p:spPr>
          <a:xfrm>
            <a:off x="5602903" y="1658785"/>
            <a:ext cx="6387190" cy="3535175"/>
          </a:xfrm>
          <a:prstGeom prst="rect">
            <a:avLst/>
          </a:prstGeom>
        </p:spPr>
      </p:pic>
      <p:grpSp>
        <p:nvGrpSpPr>
          <p:cNvPr id="105"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06" name="Freeform: Shape 105">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7"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09" name="Freeform: Shape 108">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0" name="Freeform: Shape 109">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1" name="Freeform: Shape 110">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2" name="Freeform: Shape 111">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3" name="Freeform: Shape 112">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4" name="Freeform: Shape 113">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5" name="Freeform: Shape 114">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08" name="Freeform: Shape 107">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656054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0" name="Rectangle 14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2" name="Freeform: Shape 15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54" name="Freeform: Shape 15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56" name="Freeform: Shape 15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59" name="Freeform: Shape 15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0" name="Freeform: Shape 15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1" name="Freeform: Shape 16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62" name="Freeform: Shape 16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3" name="Freeform: Shape 16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64" name="Freeform: Shape 16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65" name="Freeform: Shape 16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6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68" name="Freeform: Shape 16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9" name="Freeform: Shape 16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70" name="Freeform: Shape 16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71" name="Freeform: Shape 17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72" name="Freeform: Shape 17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73" name="Freeform: Shape 17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74" name="Freeform: Shape 17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76" name="Rectangle 175">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78" name="Rectangle 177">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80"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182" name="Top Left">
            <a:extLst>
              <a:ext uri="{FF2B5EF4-FFF2-40B4-BE49-F238E27FC236}">
                <a16:creationId xmlns:a16="http://schemas.microsoft.com/office/drawing/2014/main" id="{FC280B3D-FC68-4DDC-950C-506B5C6838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0" y="-3087"/>
            <a:chExt cx="7921775" cy="6887020"/>
          </a:xfrm>
        </p:grpSpPr>
        <p:sp>
          <p:nvSpPr>
            <p:cNvPr id="183" name="Freeform: Shape 182">
              <a:extLst>
                <a:ext uri="{FF2B5EF4-FFF2-40B4-BE49-F238E27FC236}">
                  <a16:creationId xmlns:a16="http://schemas.microsoft.com/office/drawing/2014/main" id="{4EA2AE61-06D9-484D-8DD1-BACA157CC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259" name="Freeform: Shape 183">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0919" y="61392"/>
              <a:ext cx="4450856" cy="6822541"/>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5" name="Freeform: Shape 184">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274" y="1582560"/>
              <a:ext cx="4133888" cy="5301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accent2">
                  <a:alpha val="35000"/>
                </a:schemeClr>
              </a:solidFill>
              <a:prstDash val="lgDash"/>
              <a:round/>
            </a:ln>
          </p:spPr>
          <p:txBody>
            <a:bodyPr rtlCol="0" anchor="ctr"/>
            <a:lstStyle/>
            <a:p>
              <a:endParaRPr lang="en-US"/>
            </a:p>
          </p:txBody>
        </p:sp>
        <p:sp>
          <p:nvSpPr>
            <p:cNvPr id="186" name="Freeform: Shape 185">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187" name="Freeform: Shape 186">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188" name="Freeform: Shape 187">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931" y="3518322"/>
              <a:ext cx="2880722" cy="3317378"/>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accent2">
                  <a:alpha val="35000"/>
                </a:schemeClr>
              </a:solidFill>
              <a:prstDash val="lgDash"/>
              <a:round/>
            </a:ln>
          </p:spPr>
          <p:txBody>
            <a:bodyPr rtlCol="0" anchor="ctr"/>
            <a:lstStyle/>
            <a:p>
              <a:endParaRPr lang="en-US"/>
            </a:p>
          </p:txBody>
        </p:sp>
        <p:sp>
          <p:nvSpPr>
            <p:cNvPr id="189" name="Freeform: Shape 188">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69" y="2957679"/>
              <a:ext cx="2196245" cy="3010367"/>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accent2">
                  <a:alpha val="35000"/>
                </a:schemeClr>
              </a:solidFill>
              <a:prstDash val="lgDash"/>
              <a:round/>
            </a:ln>
          </p:spPr>
          <p:txBody>
            <a:bodyPr rtlCol="0" anchor="ctr"/>
            <a:lstStyle/>
            <a:p>
              <a:endParaRPr lang="en-US"/>
            </a:p>
          </p:txBody>
        </p:sp>
        <p:sp>
          <p:nvSpPr>
            <p:cNvPr id="190" name="Freeform: Shape 189">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34043" y="2855696"/>
              <a:ext cx="1200999" cy="3994030"/>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accent2">
                  <a:alpha val="35000"/>
                </a:schemeClr>
              </a:solidFill>
              <a:prstDash val="lgDash"/>
              <a:round/>
            </a:ln>
          </p:spPr>
          <p:txBody>
            <a:bodyPr rtlCol="0" anchor="ctr"/>
            <a:lstStyle/>
            <a:p>
              <a:endParaRPr lang="en-US"/>
            </a:p>
          </p:txBody>
        </p:sp>
        <p:sp>
          <p:nvSpPr>
            <p:cNvPr id="191" name="Freeform: Shape 190">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7437" y="5668418"/>
              <a:ext cx="1982111" cy="1181308"/>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accent2">
                  <a:alpha val="35000"/>
                </a:schemeClr>
              </a:solidFill>
              <a:prstDash val="lgDash"/>
              <a:round/>
            </a:ln>
          </p:spPr>
          <p:txBody>
            <a:bodyPr rtlCol="0" anchor="ctr"/>
            <a:lstStyle/>
            <a:p>
              <a:endParaRPr lang="en-US"/>
            </a:p>
          </p:txBody>
        </p:sp>
        <p:sp>
          <p:nvSpPr>
            <p:cNvPr id="192" name="Freeform: Shape 191">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25817"/>
              <a:ext cx="2282549" cy="5138883"/>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3" name="Freeform: Shape 192">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53524"/>
              <a:ext cx="1650357" cy="4733534"/>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4" name="Freeform: Shape 193">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379002"/>
              <a:ext cx="1123546" cy="411627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0" name="Freeform: Shape 194">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798206"/>
              <a:ext cx="756945" cy="3350210"/>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accent2">
                  <a:alpha val="35000"/>
                </a:schemeClr>
              </a:solidFill>
              <a:prstDash val="lgDash"/>
              <a:round/>
            </a:ln>
          </p:spPr>
          <p:txBody>
            <a:bodyPr rtlCol="0" anchor="ctr"/>
            <a:lstStyle/>
            <a:p>
              <a:endParaRPr lang="en-US"/>
            </a:p>
          </p:txBody>
        </p:sp>
        <p:sp>
          <p:nvSpPr>
            <p:cNvPr id="196" name="Freeform: Shape 195">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247513"/>
              <a:ext cx="515229" cy="2438941"/>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7" name="Freeform: Shape 196">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752232"/>
              <a:ext cx="300409" cy="1599679"/>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accent2">
                  <a:alpha val="35000"/>
                </a:schemeClr>
              </a:solidFill>
              <a:prstDash val="lgDash"/>
              <a:round/>
            </a:ln>
          </p:spPr>
          <p:txBody>
            <a:bodyPr rtlCol="0" anchor="ctr"/>
            <a:lstStyle/>
            <a:p>
              <a:endParaRPr lang="en-US"/>
            </a:p>
          </p:txBody>
        </p:sp>
        <p:sp>
          <p:nvSpPr>
            <p:cNvPr id="198" name="Freeform: Shape 197">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31253" y="14016"/>
              <a:ext cx="5523537" cy="3012568"/>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1" name="Freeform: Shape 198">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7455" y="75587"/>
              <a:ext cx="4681672" cy="2637228"/>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0" name="Freeform: Shape 199">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0305" y="31802"/>
              <a:ext cx="3763077" cy="2110194"/>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accent2">
                  <a:alpha val="35000"/>
                </a:schemeClr>
              </a:solidFill>
              <a:prstDash val="lgDash"/>
              <a:round/>
            </a:ln>
          </p:spPr>
          <p:txBody>
            <a:bodyPr rtlCol="0" anchor="ctr"/>
            <a:lstStyle/>
            <a:p>
              <a:endParaRPr lang="en-US"/>
            </a:p>
          </p:txBody>
        </p:sp>
      </p:grpSp>
      <p:grpSp>
        <p:nvGrpSpPr>
          <p:cNvPr id="202" name="Bottom Right">
            <a:extLst>
              <a:ext uri="{FF2B5EF4-FFF2-40B4-BE49-F238E27FC236}">
                <a16:creationId xmlns:a16="http://schemas.microsoft.com/office/drawing/2014/main" id="{88540B56-6256-419C-AC81-7B56D0DD72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03" name="Freeform: Shape 202">
              <a:extLst>
                <a:ext uri="{FF2B5EF4-FFF2-40B4-BE49-F238E27FC236}">
                  <a16:creationId xmlns:a16="http://schemas.microsoft.com/office/drawing/2014/main" id="{EB5E9C2F-6749-4023-8E94-45C1C3FC6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204" name="Graphic 157">
              <a:extLst>
                <a:ext uri="{FF2B5EF4-FFF2-40B4-BE49-F238E27FC236}">
                  <a16:creationId xmlns:a16="http://schemas.microsoft.com/office/drawing/2014/main" id="{D87C11F9-4A6E-44BC-BF6C-0468EFD71B2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06" name="Freeform: Shape 205">
                <a:extLst>
                  <a:ext uri="{FF2B5EF4-FFF2-40B4-BE49-F238E27FC236}">
                    <a16:creationId xmlns:a16="http://schemas.microsoft.com/office/drawing/2014/main" id="{2B1B9F72-6727-48A7-A229-1B9E8620C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7" name="Freeform: Shape 206">
                <a:extLst>
                  <a:ext uri="{FF2B5EF4-FFF2-40B4-BE49-F238E27FC236}">
                    <a16:creationId xmlns:a16="http://schemas.microsoft.com/office/drawing/2014/main" id="{F112D38F-1CDF-4293-96FC-2190D0395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8" name="Freeform: Shape 207">
                <a:extLst>
                  <a:ext uri="{FF2B5EF4-FFF2-40B4-BE49-F238E27FC236}">
                    <a16:creationId xmlns:a16="http://schemas.microsoft.com/office/drawing/2014/main" id="{CF3E4DE9-57D9-4C4C-BE4E-7F081A1B3B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9" name="Freeform: Shape 208">
                <a:extLst>
                  <a:ext uri="{FF2B5EF4-FFF2-40B4-BE49-F238E27FC236}">
                    <a16:creationId xmlns:a16="http://schemas.microsoft.com/office/drawing/2014/main" id="{6BB673C9-C994-4CA3-B78E-F65C5F8C61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10" name="Freeform: Shape 209">
                <a:extLst>
                  <a:ext uri="{FF2B5EF4-FFF2-40B4-BE49-F238E27FC236}">
                    <a16:creationId xmlns:a16="http://schemas.microsoft.com/office/drawing/2014/main" id="{9B6FF51D-0B4A-4C30-AEC8-D66E88C98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11" name="Freeform: Shape 210">
                <a:extLst>
                  <a:ext uri="{FF2B5EF4-FFF2-40B4-BE49-F238E27FC236}">
                    <a16:creationId xmlns:a16="http://schemas.microsoft.com/office/drawing/2014/main" id="{DCF516A0-FBBD-4A87-9E93-708625DE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12" name="Freeform: Shape 211">
                <a:extLst>
                  <a:ext uri="{FF2B5EF4-FFF2-40B4-BE49-F238E27FC236}">
                    <a16:creationId xmlns:a16="http://schemas.microsoft.com/office/drawing/2014/main" id="{6F1EDD83-3119-40A9-B093-626EB1B126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05" name="Freeform: Shape 204">
              <a:extLst>
                <a:ext uri="{FF2B5EF4-FFF2-40B4-BE49-F238E27FC236}">
                  <a16:creationId xmlns:a16="http://schemas.microsoft.com/office/drawing/2014/main" id="{BA5F46DB-9B25-49AD-BC98-191E88919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5CE714A-4E63-F6D3-D0B1-A91638DD9788}"/>
              </a:ext>
            </a:extLst>
          </p:cNvPr>
          <p:cNvSpPr>
            <a:spLocks noGrp="1"/>
          </p:cNvSpPr>
          <p:nvPr>
            <p:ph type="title"/>
          </p:nvPr>
        </p:nvSpPr>
        <p:spPr>
          <a:xfrm>
            <a:off x="994404" y="731041"/>
            <a:ext cx="10191942" cy="851519"/>
          </a:xfrm>
        </p:spPr>
        <p:txBody>
          <a:bodyPr vert="horz" lIns="91440" tIns="45720" rIns="91440" bIns="45720" rtlCol="0" anchor="b">
            <a:normAutofit/>
          </a:bodyPr>
          <a:lstStyle/>
          <a:p>
            <a:pPr algn="ctr"/>
            <a:r>
              <a:rPr lang="en-US" sz="4800" kern="1200" dirty="0">
                <a:solidFill>
                  <a:schemeClr val="tx2"/>
                </a:solidFill>
                <a:latin typeface="+mj-lt"/>
                <a:ea typeface="+mj-ea"/>
                <a:cs typeface="+mj-cs"/>
              </a:rPr>
              <a:t>Crime occurrences in  Boston </a:t>
            </a:r>
          </a:p>
        </p:txBody>
      </p:sp>
      <p:grpSp>
        <p:nvGrpSpPr>
          <p:cNvPr id="214"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215" name="Straight Connector 214">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16" name="Straight Connector 215">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5" name="TextBox 4">
            <a:extLst>
              <a:ext uri="{FF2B5EF4-FFF2-40B4-BE49-F238E27FC236}">
                <a16:creationId xmlns:a16="http://schemas.microsoft.com/office/drawing/2014/main" id="{C7629576-9223-2F64-8065-CBA708B0AA7F}"/>
              </a:ext>
            </a:extLst>
          </p:cNvPr>
          <p:cNvSpPr txBox="1"/>
          <p:nvPr/>
        </p:nvSpPr>
        <p:spPr>
          <a:xfrm>
            <a:off x="502034" y="1818875"/>
            <a:ext cx="11380040" cy="4708981"/>
          </a:xfrm>
          <a:prstGeom prst="rect">
            <a:avLst/>
          </a:prstGeom>
          <a:noFill/>
        </p:spPr>
        <p:txBody>
          <a:bodyPr wrap="square" rtlCol="0">
            <a:spAutoFit/>
          </a:bodyPr>
          <a:lstStyle/>
          <a:p>
            <a:r>
              <a:rPr lang="en-US" sz="2000" b="1" dirty="0"/>
              <a:t>Purpose:</a:t>
            </a:r>
          </a:p>
          <a:p>
            <a:endParaRPr lang="en-US" sz="2000" b="1" dirty="0"/>
          </a:p>
          <a:p>
            <a:r>
              <a:rPr lang="en-US" sz="2000" dirty="0"/>
              <a:t>Design and implement a data warehouse that will contain most relevant crime occurrences through different Boston neighborhoods.</a:t>
            </a:r>
          </a:p>
          <a:p>
            <a:r>
              <a:rPr lang="en-US" sz="2000" dirty="0"/>
              <a:t>It should help business assess level of risk for a particular time, season, area, etc. </a:t>
            </a:r>
          </a:p>
          <a:p>
            <a:endParaRPr lang="en-US" sz="2000" dirty="0"/>
          </a:p>
          <a:p>
            <a:r>
              <a:rPr lang="en-US" sz="2000" b="1" dirty="0"/>
              <a:t>Example:</a:t>
            </a:r>
          </a:p>
          <a:p>
            <a:endParaRPr lang="en-US" sz="2000" dirty="0"/>
          </a:p>
          <a:p>
            <a:r>
              <a:rPr lang="en-US" sz="2000" b="0" i="0" u="none" strike="noStrike" dirty="0">
                <a:solidFill>
                  <a:srgbClr val="000000"/>
                </a:solidFill>
                <a:effectLst/>
                <a:latin typeface="Calibri" panose="020F0502020204030204" pitchFamily="34" charset="0"/>
              </a:rPr>
              <a:t>If the business role is transportation (taxi, uber, bus) there could be times of days when customers would not use the service due to the risk of being the victim of an offense</a:t>
            </a:r>
            <a:endParaRPr lang="en-US" sz="2000" dirty="0"/>
          </a:p>
          <a:p>
            <a:endParaRPr lang="en-US" sz="2000" dirty="0"/>
          </a:p>
          <a:p>
            <a:endParaRPr lang="en-US" sz="2000" dirty="0"/>
          </a:p>
          <a:p>
            <a:endParaRPr lang="en-US" sz="2000" dirty="0"/>
          </a:p>
          <a:p>
            <a:pPr lvl="1"/>
            <a:endParaRPr lang="en-US" sz="2000" dirty="0"/>
          </a:p>
          <a:p>
            <a:endParaRPr lang="en-US" sz="2000" dirty="0"/>
          </a:p>
        </p:txBody>
      </p:sp>
    </p:spTree>
    <p:extLst>
      <p:ext uri="{BB962C8B-B14F-4D97-AF65-F5344CB8AC3E}">
        <p14:creationId xmlns:p14="http://schemas.microsoft.com/office/powerpoint/2010/main" val="3805385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2" name="Rectangle 17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3" name="Rectangle 17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4" name="Top left">
            <a:extLst>
              <a:ext uri="{FF2B5EF4-FFF2-40B4-BE49-F238E27FC236}">
                <a16:creationId xmlns:a16="http://schemas.microsoft.com/office/drawing/2014/main" id="{ABE95331-6295-47F4-A9B8-7927E2E44F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205" name="Freeform: Shape 181">
              <a:extLst>
                <a:ext uri="{FF2B5EF4-FFF2-40B4-BE49-F238E27FC236}">
                  <a16:creationId xmlns:a16="http://schemas.microsoft.com/office/drawing/2014/main" id="{010094CD-3877-4990-AE53-BF6636436A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6" name="Freeform: Shape 182">
              <a:extLst>
                <a:ext uri="{FF2B5EF4-FFF2-40B4-BE49-F238E27FC236}">
                  <a16:creationId xmlns:a16="http://schemas.microsoft.com/office/drawing/2014/main" id="{3863DD1E-96F3-43C0-8860-17F85DF2D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7" name="Freeform: Shape 183">
              <a:extLst>
                <a:ext uri="{FF2B5EF4-FFF2-40B4-BE49-F238E27FC236}">
                  <a16:creationId xmlns:a16="http://schemas.microsoft.com/office/drawing/2014/main" id="{CA57AF18-4A02-48B3-ABD2-FDAD9BD977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8" name="Freeform: Shape 184">
              <a:extLst>
                <a:ext uri="{FF2B5EF4-FFF2-40B4-BE49-F238E27FC236}">
                  <a16:creationId xmlns:a16="http://schemas.microsoft.com/office/drawing/2014/main" id="{C44E48C9-FC72-4396-BAE7-6ECDBB8EB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09" name="Freeform: Shape 185">
              <a:extLst>
                <a:ext uri="{FF2B5EF4-FFF2-40B4-BE49-F238E27FC236}">
                  <a16:creationId xmlns:a16="http://schemas.microsoft.com/office/drawing/2014/main" id="{FBB5F467-C64B-4AE1-8DA9-6E65DCEB3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10" name="Freeform: Shape 186">
              <a:extLst>
                <a:ext uri="{FF2B5EF4-FFF2-40B4-BE49-F238E27FC236}">
                  <a16:creationId xmlns:a16="http://schemas.microsoft.com/office/drawing/2014/main" id="{3B895879-C5E9-44C0-AE4C-E6E95CA23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11" name="Freeform: Shape 187">
              <a:extLst>
                <a:ext uri="{FF2B5EF4-FFF2-40B4-BE49-F238E27FC236}">
                  <a16:creationId xmlns:a16="http://schemas.microsoft.com/office/drawing/2014/main" id="{BDA15AF9-E4F4-4471-A3D2-4484C98077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12" name="Freeform: Shape 188">
              <a:extLst>
                <a:ext uri="{FF2B5EF4-FFF2-40B4-BE49-F238E27FC236}">
                  <a16:creationId xmlns:a16="http://schemas.microsoft.com/office/drawing/2014/main" id="{588F5FB0-4F04-46E9-BCEC-7AB88D110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BA297906-711F-8172-8BA0-87FFA41FFFAE}"/>
              </a:ext>
            </a:extLst>
          </p:cNvPr>
          <p:cNvSpPr>
            <a:spLocks noGrp="1"/>
          </p:cNvSpPr>
          <p:nvPr>
            <p:ph type="title"/>
          </p:nvPr>
        </p:nvSpPr>
        <p:spPr>
          <a:xfrm>
            <a:off x="1198182" y="559813"/>
            <a:ext cx="4814412" cy="1664573"/>
          </a:xfrm>
        </p:spPr>
        <p:txBody>
          <a:bodyPr>
            <a:normAutofit/>
          </a:bodyPr>
          <a:lstStyle/>
          <a:p>
            <a:r>
              <a:rPr lang="en-US" dirty="0"/>
              <a:t>Business questions</a:t>
            </a:r>
          </a:p>
        </p:txBody>
      </p:sp>
      <p:sp>
        <p:nvSpPr>
          <p:cNvPr id="3" name="Content Placeholder 2">
            <a:extLst>
              <a:ext uri="{FF2B5EF4-FFF2-40B4-BE49-F238E27FC236}">
                <a16:creationId xmlns:a16="http://schemas.microsoft.com/office/drawing/2014/main" id="{7D45835F-8733-1463-3177-6AD91C4C0E80}"/>
              </a:ext>
            </a:extLst>
          </p:cNvPr>
          <p:cNvSpPr>
            <a:spLocks noGrp="1"/>
          </p:cNvSpPr>
          <p:nvPr>
            <p:ph idx="1"/>
          </p:nvPr>
        </p:nvSpPr>
        <p:spPr>
          <a:xfrm>
            <a:off x="1185756" y="2384474"/>
            <a:ext cx="4814102" cy="3728613"/>
          </a:xfrm>
        </p:spPr>
        <p:txBody>
          <a:bodyPr>
            <a:normAutofit/>
          </a:bodyPr>
          <a:lstStyle/>
          <a:p>
            <a:r>
              <a:rPr lang="en-US" sz="1800" b="1" i="0" u="none" strike="noStrike" dirty="0">
                <a:effectLst/>
                <a:latin typeface="Calibri" panose="020F0502020204030204" pitchFamily="34" charset="0"/>
              </a:rPr>
              <a:t>1. Which districts are the most prone to crime and at what time of day?</a:t>
            </a:r>
          </a:p>
          <a:p>
            <a:endParaRPr lang="en-US" sz="1800" dirty="0"/>
          </a:p>
        </p:txBody>
      </p:sp>
      <p:pic>
        <p:nvPicPr>
          <p:cNvPr id="6" name="slide3" descr="HeatMap2">
            <a:extLst>
              <a:ext uri="{FF2B5EF4-FFF2-40B4-BE49-F238E27FC236}">
                <a16:creationId xmlns:a16="http://schemas.microsoft.com/office/drawing/2014/main" id="{0601A809-95C3-D4BF-8356-2A113D69F4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787" y="5095034"/>
            <a:ext cx="7210512" cy="1496180"/>
          </a:xfrm>
          <a:prstGeom prst="rect">
            <a:avLst/>
          </a:prstGeom>
        </p:spPr>
      </p:pic>
      <p:pic>
        <p:nvPicPr>
          <p:cNvPr id="5" name="slide2" descr="HeatMap1">
            <a:extLst>
              <a:ext uri="{FF2B5EF4-FFF2-40B4-BE49-F238E27FC236}">
                <a16:creationId xmlns:a16="http://schemas.microsoft.com/office/drawing/2014/main" id="{0C01C12C-7710-811F-200F-701061036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8164" y="3273200"/>
            <a:ext cx="7210516" cy="1496180"/>
          </a:xfrm>
          <a:prstGeom prst="rect">
            <a:avLst/>
          </a:prstGeom>
        </p:spPr>
      </p:pic>
      <p:grpSp>
        <p:nvGrpSpPr>
          <p:cNvPr id="213" name="Bottom Right">
            <a:extLst>
              <a:ext uri="{FF2B5EF4-FFF2-40B4-BE49-F238E27FC236}">
                <a16:creationId xmlns:a16="http://schemas.microsoft.com/office/drawing/2014/main" id="{BEF3CE48-6BF7-4521-BD7D-60562E90AA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92" name="Graphic 157">
              <a:extLst>
                <a:ext uri="{FF2B5EF4-FFF2-40B4-BE49-F238E27FC236}">
                  <a16:creationId xmlns:a16="http://schemas.microsoft.com/office/drawing/2014/main" id="{897E5D04-394A-4B64-95F8-4D2228B98E1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14" name="Freeform: Shape 193">
                <a:extLst>
                  <a:ext uri="{FF2B5EF4-FFF2-40B4-BE49-F238E27FC236}">
                    <a16:creationId xmlns:a16="http://schemas.microsoft.com/office/drawing/2014/main" id="{B075390E-5B63-48D6-A952-CC864F3D05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15" name="Freeform: Shape 194">
                <a:extLst>
                  <a:ext uri="{FF2B5EF4-FFF2-40B4-BE49-F238E27FC236}">
                    <a16:creationId xmlns:a16="http://schemas.microsoft.com/office/drawing/2014/main" id="{901093BA-29DE-4F64-ADCF-CE3744FC6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16" name="Freeform: Shape 195">
                <a:extLst>
                  <a:ext uri="{FF2B5EF4-FFF2-40B4-BE49-F238E27FC236}">
                    <a16:creationId xmlns:a16="http://schemas.microsoft.com/office/drawing/2014/main" id="{E4ADC823-5240-48FA-97E3-BBDE7F41D8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17" name="Freeform: Shape 196">
                <a:extLst>
                  <a:ext uri="{FF2B5EF4-FFF2-40B4-BE49-F238E27FC236}">
                    <a16:creationId xmlns:a16="http://schemas.microsoft.com/office/drawing/2014/main" id="{BDB96D8D-B2B7-4ABC-822A-7BC35E0C0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18" name="Freeform: Shape 197">
                <a:extLst>
                  <a:ext uri="{FF2B5EF4-FFF2-40B4-BE49-F238E27FC236}">
                    <a16:creationId xmlns:a16="http://schemas.microsoft.com/office/drawing/2014/main" id="{DB4E59D8-875F-44CB-95DC-D50C32CC8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19" name="Freeform: Shape 198">
                <a:extLst>
                  <a:ext uri="{FF2B5EF4-FFF2-40B4-BE49-F238E27FC236}">
                    <a16:creationId xmlns:a16="http://schemas.microsoft.com/office/drawing/2014/main" id="{F40B801A-D39B-4AE5-9712-419A4E9F83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0" name="Freeform: Shape 199">
                <a:extLst>
                  <a:ext uri="{FF2B5EF4-FFF2-40B4-BE49-F238E27FC236}">
                    <a16:creationId xmlns:a16="http://schemas.microsoft.com/office/drawing/2014/main" id="{7D0F54C0-5979-4B22-A519-7799ED6F8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21" name="Freeform: Shape 192">
              <a:extLst>
                <a:ext uri="{FF2B5EF4-FFF2-40B4-BE49-F238E27FC236}">
                  <a16:creationId xmlns:a16="http://schemas.microsoft.com/office/drawing/2014/main" id="{8420D834-197E-4DAF-B0FF-F62B79658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46279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 name="Freeform: Shape 14">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BA297906-711F-8172-8BA0-87FFA41FFFAE}"/>
              </a:ext>
            </a:extLst>
          </p:cNvPr>
          <p:cNvSpPr>
            <a:spLocks noGrp="1"/>
          </p:cNvSpPr>
          <p:nvPr>
            <p:ph type="title"/>
          </p:nvPr>
        </p:nvSpPr>
        <p:spPr>
          <a:xfrm>
            <a:off x="1198182" y="559813"/>
            <a:ext cx="3988369" cy="2236864"/>
          </a:xfrm>
        </p:spPr>
        <p:txBody>
          <a:bodyPr>
            <a:normAutofit/>
          </a:bodyPr>
          <a:lstStyle/>
          <a:p>
            <a:r>
              <a:rPr lang="en-US" dirty="0"/>
              <a:t>Business questions</a:t>
            </a:r>
          </a:p>
        </p:txBody>
      </p:sp>
      <p:sp>
        <p:nvSpPr>
          <p:cNvPr id="3" name="Content Placeholder 2">
            <a:extLst>
              <a:ext uri="{FF2B5EF4-FFF2-40B4-BE49-F238E27FC236}">
                <a16:creationId xmlns:a16="http://schemas.microsoft.com/office/drawing/2014/main" id="{7D45835F-8733-1463-3177-6AD91C4C0E80}"/>
              </a:ext>
            </a:extLst>
          </p:cNvPr>
          <p:cNvSpPr>
            <a:spLocks noGrp="1"/>
          </p:cNvSpPr>
          <p:nvPr>
            <p:ph idx="1"/>
          </p:nvPr>
        </p:nvSpPr>
        <p:spPr>
          <a:xfrm>
            <a:off x="1185756" y="2955401"/>
            <a:ext cx="3988112" cy="3157686"/>
          </a:xfrm>
        </p:spPr>
        <p:txBody>
          <a:bodyPr>
            <a:normAutofit/>
          </a:bodyPr>
          <a:lstStyle/>
          <a:p>
            <a:r>
              <a:rPr lang="en-US" sz="1800" b="1" i="0" u="none" strike="noStrike" dirty="0">
                <a:effectLst/>
                <a:latin typeface="Calibri" panose="020F0502020204030204" pitchFamily="34" charset="0"/>
              </a:rPr>
              <a:t>3. Is there a relationship between weather and crime?</a:t>
            </a:r>
            <a:endParaRPr lang="en-US" sz="1800" dirty="0"/>
          </a:p>
        </p:txBody>
      </p:sp>
      <p:pic>
        <p:nvPicPr>
          <p:cNvPr id="5" name="Picture 4" descr="Graphical user interface, text&#10;&#10;Description automatically generated">
            <a:extLst>
              <a:ext uri="{FF2B5EF4-FFF2-40B4-BE49-F238E27FC236}">
                <a16:creationId xmlns:a16="http://schemas.microsoft.com/office/drawing/2014/main" id="{C4095393-1F30-709E-5C5B-0C0ED2E631A2}"/>
              </a:ext>
            </a:extLst>
          </p:cNvPr>
          <p:cNvPicPr>
            <a:picLocks noChangeAspect="1"/>
          </p:cNvPicPr>
          <p:nvPr/>
        </p:nvPicPr>
        <p:blipFill>
          <a:blip r:embed="rId3"/>
          <a:stretch>
            <a:fillRect/>
          </a:stretch>
        </p:blipFill>
        <p:spPr>
          <a:xfrm>
            <a:off x="5602903" y="1582072"/>
            <a:ext cx="6387190" cy="3688601"/>
          </a:xfrm>
          <a:prstGeom prst="rect">
            <a:avLst/>
          </a:prstGeom>
        </p:spPr>
      </p:pic>
      <p:grpSp>
        <p:nvGrpSpPr>
          <p:cNvPr id="24"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5" name="Freeform: Shape 24">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0587264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5" name="Rectangle 55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57" name="Rectangle 556">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59"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560" name="Freeform: Shape 559">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61" name="Freeform: Shape 560">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562" name="Freeform: Shape 561">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563" name="Freeform: Shape 562">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564" name="Freeform: Shape 563">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565" name="Freeform: Shape 564">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66" name="Freeform: Shape 565">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67" name="Freeform: Shape 566">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BA297906-711F-8172-8BA0-87FFA41FFFAE}"/>
              </a:ext>
            </a:extLst>
          </p:cNvPr>
          <p:cNvSpPr>
            <a:spLocks noGrp="1"/>
          </p:cNvSpPr>
          <p:nvPr>
            <p:ph type="title"/>
          </p:nvPr>
        </p:nvSpPr>
        <p:spPr>
          <a:xfrm>
            <a:off x="1198182" y="559813"/>
            <a:ext cx="3988369" cy="2236864"/>
          </a:xfrm>
        </p:spPr>
        <p:txBody>
          <a:bodyPr vert="horz" lIns="91440" tIns="45720" rIns="91440" bIns="45720" rtlCol="0">
            <a:normAutofit/>
          </a:bodyPr>
          <a:lstStyle/>
          <a:p>
            <a:r>
              <a:rPr lang="en-US" kern="1200">
                <a:latin typeface="+mj-lt"/>
                <a:ea typeface="+mj-ea"/>
                <a:cs typeface="+mj-cs"/>
              </a:rPr>
              <a:t>Business questions</a:t>
            </a:r>
          </a:p>
        </p:txBody>
      </p:sp>
      <p:sp>
        <p:nvSpPr>
          <p:cNvPr id="3" name="Content Placeholder 2">
            <a:extLst>
              <a:ext uri="{FF2B5EF4-FFF2-40B4-BE49-F238E27FC236}">
                <a16:creationId xmlns:a16="http://schemas.microsoft.com/office/drawing/2014/main" id="{7D45835F-8733-1463-3177-6AD91C4C0E80}"/>
              </a:ext>
            </a:extLst>
          </p:cNvPr>
          <p:cNvSpPr>
            <a:spLocks noGrp="1"/>
          </p:cNvSpPr>
          <p:nvPr>
            <p:ph idx="1"/>
          </p:nvPr>
        </p:nvSpPr>
        <p:spPr>
          <a:xfrm>
            <a:off x="1185756" y="2955401"/>
            <a:ext cx="3988112" cy="3157686"/>
          </a:xfrm>
        </p:spPr>
        <p:txBody>
          <a:bodyPr vert="horz" lIns="91440" tIns="45720" rIns="91440" bIns="45720" rtlCol="0">
            <a:normAutofit/>
          </a:bodyPr>
          <a:lstStyle/>
          <a:p>
            <a:pPr marL="0" indent="0">
              <a:buNone/>
            </a:pPr>
            <a:r>
              <a:rPr lang="en-US" sz="1800" b="1" i="0" u="none" strike="noStrike" kern="1200">
                <a:effectLst/>
                <a:latin typeface="+mn-lt"/>
                <a:ea typeface="+mn-ea"/>
                <a:cs typeface="+mn-cs"/>
              </a:rPr>
              <a:t>3. Is there a relationship between weather and crime?</a:t>
            </a:r>
            <a:endParaRPr lang="en-US" sz="1800" kern="1200">
              <a:latin typeface="+mn-lt"/>
              <a:ea typeface="+mn-ea"/>
              <a:cs typeface="+mn-cs"/>
            </a:endParaRPr>
          </a:p>
        </p:txBody>
      </p:sp>
      <p:pic>
        <p:nvPicPr>
          <p:cNvPr id="10" name="slide4" descr="BarChart1_Temp">
            <a:extLst>
              <a:ext uri="{FF2B5EF4-FFF2-40B4-BE49-F238E27FC236}">
                <a16:creationId xmlns:a16="http://schemas.microsoft.com/office/drawing/2014/main" id="{3010C6B1-98B9-FE9B-7FF5-962CDAF07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903" y="1645943"/>
            <a:ext cx="6387190" cy="3560859"/>
          </a:xfrm>
          <a:prstGeom prst="rect">
            <a:avLst/>
          </a:prstGeom>
        </p:spPr>
      </p:pic>
      <p:grpSp>
        <p:nvGrpSpPr>
          <p:cNvPr id="569"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70" name="Freeform: Shape 569">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71"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73" name="Freeform: Shape 572">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74" name="Freeform: Shape 573">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75" name="Freeform: Shape 574">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87" name="Freeform: Shape 386">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88" name="Freeform: Shape 387">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89" name="Freeform: Shape 388">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0" name="Freeform: Shape 389">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72" name="Freeform: Shape 571">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782394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2" name="Rectangle 49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53" name="Rectangle 50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54"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504" name="Freeform: Shape 503">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55" name="Freeform: Shape 504">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506" name="Freeform: Shape 505">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556" name="Freeform: Shape 506">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557" name="Freeform: Shape 507">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558" name="Freeform: Shape 508">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59" name="Freeform: Shape 509">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60" name="Freeform: Shape 510">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BA297906-711F-8172-8BA0-87FFA41FFFAE}"/>
              </a:ext>
            </a:extLst>
          </p:cNvPr>
          <p:cNvSpPr>
            <a:spLocks noGrp="1"/>
          </p:cNvSpPr>
          <p:nvPr>
            <p:ph type="title"/>
          </p:nvPr>
        </p:nvSpPr>
        <p:spPr>
          <a:xfrm>
            <a:off x="1198182" y="559813"/>
            <a:ext cx="3988369" cy="2236864"/>
          </a:xfrm>
        </p:spPr>
        <p:txBody>
          <a:bodyPr vert="horz" lIns="91440" tIns="45720" rIns="91440" bIns="45720" rtlCol="0">
            <a:normAutofit/>
          </a:bodyPr>
          <a:lstStyle/>
          <a:p>
            <a:r>
              <a:rPr lang="en-US" kern="1200">
                <a:latin typeface="+mj-lt"/>
                <a:ea typeface="+mj-ea"/>
                <a:cs typeface="+mj-cs"/>
              </a:rPr>
              <a:t>Business questions</a:t>
            </a:r>
          </a:p>
        </p:txBody>
      </p:sp>
      <p:sp>
        <p:nvSpPr>
          <p:cNvPr id="3" name="Content Placeholder 2">
            <a:extLst>
              <a:ext uri="{FF2B5EF4-FFF2-40B4-BE49-F238E27FC236}">
                <a16:creationId xmlns:a16="http://schemas.microsoft.com/office/drawing/2014/main" id="{7D45835F-8733-1463-3177-6AD91C4C0E80}"/>
              </a:ext>
            </a:extLst>
          </p:cNvPr>
          <p:cNvSpPr>
            <a:spLocks noGrp="1"/>
          </p:cNvSpPr>
          <p:nvPr>
            <p:ph idx="1"/>
          </p:nvPr>
        </p:nvSpPr>
        <p:spPr>
          <a:xfrm>
            <a:off x="1185756" y="2955401"/>
            <a:ext cx="3988112" cy="3157686"/>
          </a:xfrm>
        </p:spPr>
        <p:txBody>
          <a:bodyPr vert="horz" lIns="91440" tIns="45720" rIns="91440" bIns="45720" rtlCol="0">
            <a:normAutofit/>
          </a:bodyPr>
          <a:lstStyle/>
          <a:p>
            <a:pPr marL="0" indent="0">
              <a:buNone/>
            </a:pPr>
            <a:r>
              <a:rPr lang="en-US" sz="1800" b="1" i="0" u="none" strike="noStrike" kern="1200">
                <a:effectLst/>
                <a:latin typeface="+mn-lt"/>
                <a:ea typeface="+mn-ea"/>
                <a:cs typeface="+mn-cs"/>
              </a:rPr>
              <a:t>3. Is there a relationship between weather and crime?</a:t>
            </a:r>
            <a:endParaRPr lang="en-US" sz="1800" kern="1200">
              <a:latin typeface="+mn-lt"/>
              <a:ea typeface="+mn-ea"/>
              <a:cs typeface="+mn-cs"/>
            </a:endParaRPr>
          </a:p>
        </p:txBody>
      </p:sp>
      <p:pic>
        <p:nvPicPr>
          <p:cNvPr id="5" name="slide2" descr="BarChart2_Humidity">
            <a:extLst>
              <a:ext uri="{FF2B5EF4-FFF2-40B4-BE49-F238E27FC236}">
                <a16:creationId xmlns:a16="http://schemas.microsoft.com/office/drawing/2014/main" id="{47550164-9B5C-A8D8-D82C-AF11650C7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903" y="919401"/>
            <a:ext cx="6387190" cy="5013943"/>
          </a:xfrm>
          <a:prstGeom prst="rect">
            <a:avLst/>
          </a:prstGeom>
        </p:spPr>
      </p:pic>
      <p:grpSp>
        <p:nvGrpSpPr>
          <p:cNvPr id="561"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62" name="Freeform: Shape 513">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63"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64" name="Freeform: Shape 516">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65" name="Freeform: Shape 517">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66" name="Freeform: Shape 518">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67" name="Freeform: Shape 519">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1" name="Freeform: Shape 520">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68" name="Freeform: Shape 521">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3" name="Freeform: Shape 522">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69" name="Freeform: Shape 515">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99978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9" name="Rectangle 49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01" name="Rectangle 50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03"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504" name="Freeform: Shape 503">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05" name="Freeform: Shape 504">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506" name="Freeform: Shape 505">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507" name="Freeform: Shape 506">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508" name="Freeform: Shape 507">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509" name="Freeform: Shape 508">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10" name="Freeform: Shape 509">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11" name="Freeform: Shape 510">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BA297906-711F-8172-8BA0-87FFA41FFFAE}"/>
              </a:ext>
            </a:extLst>
          </p:cNvPr>
          <p:cNvSpPr>
            <a:spLocks noGrp="1"/>
          </p:cNvSpPr>
          <p:nvPr>
            <p:ph type="title"/>
          </p:nvPr>
        </p:nvSpPr>
        <p:spPr>
          <a:xfrm>
            <a:off x="1198182" y="559813"/>
            <a:ext cx="3988369" cy="2236864"/>
          </a:xfrm>
        </p:spPr>
        <p:txBody>
          <a:bodyPr vert="horz" lIns="91440" tIns="45720" rIns="91440" bIns="45720" rtlCol="0">
            <a:normAutofit/>
          </a:bodyPr>
          <a:lstStyle/>
          <a:p>
            <a:r>
              <a:rPr lang="en-US" kern="1200">
                <a:latin typeface="+mj-lt"/>
                <a:ea typeface="+mj-ea"/>
                <a:cs typeface="+mj-cs"/>
              </a:rPr>
              <a:t>Business questions</a:t>
            </a:r>
          </a:p>
        </p:txBody>
      </p:sp>
      <p:sp>
        <p:nvSpPr>
          <p:cNvPr id="3" name="Content Placeholder 2">
            <a:extLst>
              <a:ext uri="{FF2B5EF4-FFF2-40B4-BE49-F238E27FC236}">
                <a16:creationId xmlns:a16="http://schemas.microsoft.com/office/drawing/2014/main" id="{7D45835F-8733-1463-3177-6AD91C4C0E80}"/>
              </a:ext>
            </a:extLst>
          </p:cNvPr>
          <p:cNvSpPr>
            <a:spLocks noGrp="1"/>
          </p:cNvSpPr>
          <p:nvPr>
            <p:ph idx="1"/>
          </p:nvPr>
        </p:nvSpPr>
        <p:spPr>
          <a:xfrm>
            <a:off x="1185756" y="2955401"/>
            <a:ext cx="3988112" cy="3157686"/>
          </a:xfrm>
        </p:spPr>
        <p:txBody>
          <a:bodyPr vert="horz" lIns="91440" tIns="45720" rIns="91440" bIns="45720" rtlCol="0">
            <a:normAutofit/>
          </a:bodyPr>
          <a:lstStyle/>
          <a:p>
            <a:pPr marL="0" indent="0">
              <a:buNone/>
            </a:pPr>
            <a:r>
              <a:rPr lang="en-US" sz="1800" b="1" i="0" u="none" strike="noStrike" kern="1200">
                <a:effectLst/>
                <a:latin typeface="+mn-lt"/>
                <a:ea typeface="+mn-ea"/>
                <a:cs typeface="+mn-cs"/>
              </a:rPr>
              <a:t>3. Is there a relationship between weather and crime?</a:t>
            </a:r>
            <a:endParaRPr lang="en-US" sz="1800" kern="1200">
              <a:latin typeface="+mn-lt"/>
              <a:ea typeface="+mn-ea"/>
              <a:cs typeface="+mn-cs"/>
            </a:endParaRPr>
          </a:p>
        </p:txBody>
      </p:sp>
      <p:pic>
        <p:nvPicPr>
          <p:cNvPr id="5" name="slide3" descr="BarChart3_Pressure">
            <a:extLst>
              <a:ext uri="{FF2B5EF4-FFF2-40B4-BE49-F238E27FC236}">
                <a16:creationId xmlns:a16="http://schemas.microsoft.com/office/drawing/2014/main" id="{D8909607-AFC0-ADD5-131E-F8A25C81B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903" y="919401"/>
            <a:ext cx="6387190" cy="5013943"/>
          </a:xfrm>
          <a:prstGeom prst="rect">
            <a:avLst/>
          </a:prstGeom>
        </p:spPr>
      </p:pic>
      <p:grpSp>
        <p:nvGrpSpPr>
          <p:cNvPr id="513"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14" name="Freeform: Shape 513">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15"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17" name="Freeform: Shape 516">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8" name="Freeform: Shape 517">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9" name="Freeform: Shape 518">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0" name="Freeform: Shape 519">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1" name="Freeform: Shape 520">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2" name="Freeform: Shape 521">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3" name="Freeform: Shape 522">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16" name="Freeform: Shape 515">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9909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4" name="Freeform: Shape 13">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BA297906-711F-8172-8BA0-87FFA41FFFAE}"/>
              </a:ext>
            </a:extLst>
          </p:cNvPr>
          <p:cNvSpPr>
            <a:spLocks noGrp="1"/>
          </p:cNvSpPr>
          <p:nvPr>
            <p:ph type="title"/>
          </p:nvPr>
        </p:nvSpPr>
        <p:spPr>
          <a:xfrm>
            <a:off x="1198182" y="559813"/>
            <a:ext cx="3988369" cy="2236864"/>
          </a:xfrm>
        </p:spPr>
        <p:txBody>
          <a:bodyPr>
            <a:normAutofit/>
          </a:bodyPr>
          <a:lstStyle/>
          <a:p>
            <a:r>
              <a:rPr lang="en-US" dirty="0"/>
              <a:t>Business questions</a:t>
            </a:r>
          </a:p>
        </p:txBody>
      </p:sp>
      <p:sp>
        <p:nvSpPr>
          <p:cNvPr id="3" name="Content Placeholder 2">
            <a:extLst>
              <a:ext uri="{FF2B5EF4-FFF2-40B4-BE49-F238E27FC236}">
                <a16:creationId xmlns:a16="http://schemas.microsoft.com/office/drawing/2014/main" id="{7D45835F-8733-1463-3177-6AD91C4C0E80}"/>
              </a:ext>
            </a:extLst>
          </p:cNvPr>
          <p:cNvSpPr>
            <a:spLocks noGrp="1"/>
          </p:cNvSpPr>
          <p:nvPr>
            <p:ph idx="1"/>
          </p:nvPr>
        </p:nvSpPr>
        <p:spPr>
          <a:xfrm>
            <a:off x="1185756" y="2955401"/>
            <a:ext cx="3988112" cy="3157686"/>
          </a:xfrm>
        </p:spPr>
        <p:txBody>
          <a:bodyPr>
            <a:normAutofit/>
          </a:bodyPr>
          <a:lstStyle/>
          <a:p>
            <a:pPr marL="457200" rtl="0" fontAlgn="base">
              <a:spcBef>
                <a:spcPts val="0"/>
              </a:spcBef>
              <a:spcAft>
                <a:spcPts val="0"/>
              </a:spcAft>
              <a:buFont typeface="+mj-lt"/>
              <a:buAutoNum type="arabicPeriod" startAt="5"/>
            </a:pPr>
            <a:r>
              <a:rPr lang="en-US" sz="1800" b="1" i="0" u="none" strike="noStrike">
                <a:effectLst/>
                <a:latin typeface="Calibri" panose="020F0502020204030204" pitchFamily="34" charset="0"/>
              </a:rPr>
              <a:t>Are there any other hidden patterns that may be influencing crime in the city?</a:t>
            </a:r>
          </a:p>
          <a:p>
            <a:endParaRPr lang="en-US" sz="1800"/>
          </a:p>
        </p:txBody>
      </p:sp>
      <p:pic>
        <p:nvPicPr>
          <p:cNvPr id="4" name="Picture 3">
            <a:extLst>
              <a:ext uri="{FF2B5EF4-FFF2-40B4-BE49-F238E27FC236}">
                <a16:creationId xmlns:a16="http://schemas.microsoft.com/office/drawing/2014/main" id="{34339D5A-E740-C1F9-89AA-1E5FC4A13EBE}"/>
              </a:ext>
            </a:extLst>
          </p:cNvPr>
          <p:cNvPicPr>
            <a:picLocks noChangeAspect="1"/>
          </p:cNvPicPr>
          <p:nvPr/>
        </p:nvPicPr>
        <p:blipFill>
          <a:blip r:embed="rId2"/>
          <a:stretch>
            <a:fillRect/>
          </a:stretch>
        </p:blipFill>
        <p:spPr>
          <a:xfrm>
            <a:off x="5602903" y="1550136"/>
            <a:ext cx="6387190" cy="3752474"/>
          </a:xfrm>
          <a:prstGeom prst="rect">
            <a:avLst/>
          </a:prstGeom>
        </p:spPr>
      </p:pic>
      <p:grpSp>
        <p:nvGrpSpPr>
          <p:cNvPr id="23"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4" name="Freeform: Shape 23">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5"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7" name="Freeform: Shape 26">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6" name="Freeform: Shape 25">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990877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C7D14-8239-5CD4-2DDA-C3E69C71571F}"/>
              </a:ext>
            </a:extLst>
          </p:cNvPr>
          <p:cNvSpPr>
            <a:spLocks noGrp="1"/>
          </p:cNvSpPr>
          <p:nvPr>
            <p:ph type="title"/>
          </p:nvPr>
        </p:nvSpPr>
        <p:spPr/>
        <p:txBody>
          <a:bodyPr/>
          <a:lstStyle/>
          <a:p>
            <a:r>
              <a:rPr lang="en-US" dirty="0"/>
              <a:t>Additional Insights </a:t>
            </a:r>
          </a:p>
        </p:txBody>
      </p:sp>
      <p:pic>
        <p:nvPicPr>
          <p:cNvPr id="4" name="slide6" descr="Map_neighbohood">
            <a:extLst>
              <a:ext uri="{FF2B5EF4-FFF2-40B4-BE49-F238E27FC236}">
                <a16:creationId xmlns:a16="http://schemas.microsoft.com/office/drawing/2014/main" id="{76BF0A2A-AA3B-D578-97DF-230A873D9C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440537"/>
            <a:ext cx="10515600" cy="3121513"/>
          </a:xfrm>
          <a:prstGeom prst="rect">
            <a:avLst/>
          </a:prstGeom>
        </p:spPr>
      </p:pic>
    </p:spTree>
    <p:extLst>
      <p:ext uri="{BB962C8B-B14F-4D97-AF65-F5344CB8AC3E}">
        <p14:creationId xmlns:p14="http://schemas.microsoft.com/office/powerpoint/2010/main" val="3076120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C7D14-8239-5CD4-2DDA-C3E69C71571F}"/>
              </a:ext>
            </a:extLst>
          </p:cNvPr>
          <p:cNvSpPr>
            <a:spLocks noGrp="1"/>
          </p:cNvSpPr>
          <p:nvPr>
            <p:ph type="title"/>
          </p:nvPr>
        </p:nvSpPr>
        <p:spPr/>
        <p:txBody>
          <a:bodyPr/>
          <a:lstStyle/>
          <a:p>
            <a:r>
              <a:rPr lang="en-US" dirty="0"/>
              <a:t>Additional Insights </a:t>
            </a:r>
          </a:p>
        </p:txBody>
      </p:sp>
      <p:pic>
        <p:nvPicPr>
          <p:cNvPr id="6" name="slide10" descr="HeatMap3">
            <a:extLst>
              <a:ext uri="{FF2B5EF4-FFF2-40B4-BE49-F238E27FC236}">
                <a16:creationId xmlns:a16="http://schemas.microsoft.com/office/drawing/2014/main" id="{02B63B68-5434-2D6B-1B8F-B9EA8E69FA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850" y="1604962"/>
            <a:ext cx="9258300" cy="3648075"/>
          </a:xfrm>
          <a:prstGeom prst="rect">
            <a:avLst/>
          </a:prstGeom>
        </p:spPr>
      </p:pic>
    </p:spTree>
    <p:extLst>
      <p:ext uri="{BB962C8B-B14F-4D97-AF65-F5344CB8AC3E}">
        <p14:creationId xmlns:p14="http://schemas.microsoft.com/office/powerpoint/2010/main" val="933577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Rectangle 4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4"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5" name="Freeform: Shape 44">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 name="Freeform: Shape 45">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53CC7D14-8239-5CD4-2DDA-C3E69C71571F}"/>
              </a:ext>
            </a:extLst>
          </p:cNvPr>
          <p:cNvSpPr>
            <a:spLocks noGrp="1"/>
          </p:cNvSpPr>
          <p:nvPr>
            <p:ph type="title"/>
          </p:nvPr>
        </p:nvSpPr>
        <p:spPr>
          <a:xfrm>
            <a:off x="1198182" y="559813"/>
            <a:ext cx="3988369" cy="2236864"/>
          </a:xfrm>
        </p:spPr>
        <p:txBody>
          <a:bodyPr>
            <a:normAutofit/>
          </a:bodyPr>
          <a:lstStyle/>
          <a:p>
            <a:r>
              <a:rPr lang="en-US" dirty="0"/>
              <a:t>Additional Insights </a:t>
            </a:r>
          </a:p>
        </p:txBody>
      </p:sp>
      <p:pic>
        <p:nvPicPr>
          <p:cNvPr id="7" name="slide3" descr="OffenseDescription">
            <a:extLst>
              <a:ext uri="{FF2B5EF4-FFF2-40B4-BE49-F238E27FC236}">
                <a16:creationId xmlns:a16="http://schemas.microsoft.com/office/drawing/2014/main" id="{9E4F8811-53B5-D600-D3F8-567D2912C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5543" y="1982936"/>
            <a:ext cx="7432621" cy="4533897"/>
          </a:xfrm>
          <a:prstGeom prst="rect">
            <a:avLst/>
          </a:prstGeom>
        </p:spPr>
      </p:pic>
      <p:grpSp>
        <p:nvGrpSpPr>
          <p:cNvPr id="54"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5" name="Freeform: Shape 54">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6"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8" name="Freeform: Shape 57">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7" name="Freeform: Shape 56">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92766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Rectangle 4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4"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5" name="Freeform: Shape 44">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 name="Freeform: Shape 45">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53CC7D14-8239-5CD4-2DDA-C3E69C71571F}"/>
              </a:ext>
            </a:extLst>
          </p:cNvPr>
          <p:cNvSpPr>
            <a:spLocks noGrp="1"/>
          </p:cNvSpPr>
          <p:nvPr>
            <p:ph type="title"/>
          </p:nvPr>
        </p:nvSpPr>
        <p:spPr>
          <a:xfrm>
            <a:off x="1198182" y="559813"/>
            <a:ext cx="3988369" cy="2236864"/>
          </a:xfrm>
        </p:spPr>
        <p:txBody>
          <a:bodyPr>
            <a:normAutofit/>
          </a:bodyPr>
          <a:lstStyle/>
          <a:p>
            <a:r>
              <a:rPr lang="en-US" dirty="0"/>
              <a:t>Additional Insights </a:t>
            </a:r>
          </a:p>
        </p:txBody>
      </p:sp>
      <p:pic>
        <p:nvPicPr>
          <p:cNvPr id="3" name="slide2" descr="OffenseDescription (2)">
            <a:extLst>
              <a:ext uri="{FF2B5EF4-FFF2-40B4-BE49-F238E27FC236}">
                <a16:creationId xmlns:a16="http://schemas.microsoft.com/office/drawing/2014/main" id="{2D4F13E6-6E0D-3747-EC6F-0390AB754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3926" y="1843290"/>
            <a:ext cx="7643222" cy="4834337"/>
          </a:xfrm>
          <a:prstGeom prst="rect">
            <a:avLst/>
          </a:prstGeom>
        </p:spPr>
      </p:pic>
      <p:grpSp>
        <p:nvGrpSpPr>
          <p:cNvPr id="54"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5" name="Freeform: Shape 54">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6"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8" name="Freeform: Shape 57">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7" name="Freeform: Shape 56">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906519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41570-CE40-BB1A-7936-DA55F22D29F7}"/>
              </a:ext>
            </a:extLst>
          </p:cNvPr>
          <p:cNvSpPr>
            <a:spLocks noGrp="1"/>
          </p:cNvSpPr>
          <p:nvPr>
            <p:ph type="title"/>
          </p:nvPr>
        </p:nvSpPr>
        <p:spPr/>
        <p:txBody>
          <a:bodyPr/>
          <a:lstStyle/>
          <a:p>
            <a:pPr algn="ctr"/>
            <a:r>
              <a:rPr lang="en-US" dirty="0"/>
              <a:t>Data Sources</a:t>
            </a:r>
          </a:p>
        </p:txBody>
      </p:sp>
      <p:sp>
        <p:nvSpPr>
          <p:cNvPr id="3" name="Content Placeholder 2">
            <a:extLst>
              <a:ext uri="{FF2B5EF4-FFF2-40B4-BE49-F238E27FC236}">
                <a16:creationId xmlns:a16="http://schemas.microsoft.com/office/drawing/2014/main" id="{6021ED1B-A32E-7960-B097-99331B52B559}"/>
              </a:ext>
            </a:extLst>
          </p:cNvPr>
          <p:cNvSpPr>
            <a:spLocks noGrp="1"/>
          </p:cNvSpPr>
          <p:nvPr>
            <p:ph idx="1"/>
          </p:nvPr>
        </p:nvSpPr>
        <p:spPr>
          <a:xfrm>
            <a:off x="838200" y="1825625"/>
            <a:ext cx="9731444" cy="4133771"/>
          </a:xfrm>
        </p:spPr>
        <p:txBody>
          <a:bodyPr>
            <a:normAutofit/>
          </a:bodyPr>
          <a:lstStyle/>
          <a:p>
            <a:r>
              <a:rPr lang="en-US" sz="1800" b="0" i="0" u="none" strike="noStrike" dirty="0">
                <a:solidFill>
                  <a:srgbClr val="000000"/>
                </a:solidFill>
                <a:effectLst/>
                <a:latin typeface="Calibri" panose="020F0502020204030204" pitchFamily="34" charset="0"/>
                <a:hlinkClick r:id="rId2"/>
              </a:rPr>
              <a:t>Kaggle’s Boston Crime Data </a:t>
            </a:r>
          </a:p>
          <a:p>
            <a:pPr marL="914400"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Calibri" panose="020F0502020204030204" pitchFamily="34" charset="0"/>
              </a:rPr>
              <a:t>Data from 2015 to 2020</a:t>
            </a:r>
            <a:endParaRPr lang="en-US" sz="1600" b="1" i="0" u="none" strike="noStrike" dirty="0">
              <a:solidFill>
                <a:srgbClr val="000000"/>
              </a:solidFill>
              <a:effectLst/>
              <a:latin typeface="Noto Sans Symbols"/>
            </a:endParaRPr>
          </a:p>
          <a:p>
            <a:pPr marL="914400"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Calibri" panose="020F0502020204030204" pitchFamily="34" charset="0"/>
              </a:rPr>
              <a:t>17 columns and 525576 rows.</a:t>
            </a:r>
          </a:p>
          <a:p>
            <a:pPr marL="914400" rtl="0" fontAlgn="base">
              <a:spcBef>
                <a:spcPts val="0"/>
              </a:spcBef>
              <a:spcAft>
                <a:spcPts val="0"/>
              </a:spcAft>
              <a:buFont typeface="Arial" panose="020B0604020202020204" pitchFamily="34" charset="0"/>
              <a:buChar char="•"/>
            </a:pPr>
            <a:endParaRPr lang="en-US" sz="1800" b="1" i="0" u="none" strike="noStrike" dirty="0">
              <a:solidFill>
                <a:srgbClr val="000000"/>
              </a:solidFill>
              <a:effectLst/>
              <a:latin typeface="Noto Sans Symbols"/>
            </a:endParaRPr>
          </a:p>
          <a:p>
            <a:pPr marL="0" indent="0">
              <a:buNone/>
            </a:pPr>
            <a:endParaRPr lang="en-US" sz="1800" b="0" i="0" u="none" strike="noStrike" dirty="0">
              <a:solidFill>
                <a:srgbClr val="000000"/>
              </a:solidFill>
              <a:effectLst/>
              <a:latin typeface="Calibri" panose="020F0502020204030204" pitchFamily="34" charset="0"/>
            </a:endParaRPr>
          </a:p>
          <a:p>
            <a:r>
              <a:rPr lang="en-US" sz="1800" dirty="0">
                <a:solidFill>
                  <a:srgbClr val="000000"/>
                </a:solidFill>
                <a:latin typeface="Calibri" panose="020F0502020204030204" pitchFamily="34" charset="0"/>
                <a:hlinkClick r:id="rId3"/>
              </a:rPr>
              <a:t>Boston’s Weather Data</a:t>
            </a:r>
            <a:endParaRPr lang="en-US" sz="1800" dirty="0">
              <a:solidFill>
                <a:srgbClr val="000000"/>
              </a:solidFill>
              <a:latin typeface="Calibri" panose="020F0502020204030204" pitchFamily="34" charset="0"/>
            </a:endParaRPr>
          </a:p>
          <a:p>
            <a:pPr marL="914400"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Calibri" panose="020F0502020204030204" pitchFamily="34" charset="0"/>
              </a:rPr>
              <a:t>Data from 2012-2017</a:t>
            </a:r>
            <a:endParaRPr lang="en-US" sz="1600" b="0" i="0" u="none" strike="noStrike" dirty="0">
              <a:solidFill>
                <a:srgbClr val="000000"/>
              </a:solidFill>
              <a:effectLst/>
              <a:latin typeface="Noto Sans Symbols"/>
            </a:endParaRPr>
          </a:p>
          <a:p>
            <a:pPr marL="914400"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Calibri" panose="020F0502020204030204" pitchFamily="34" charset="0"/>
              </a:rPr>
              <a:t>37 columns with 45254 rows </a:t>
            </a:r>
            <a:endParaRPr lang="en-US" sz="1600" dirty="0">
              <a:solidFill>
                <a:srgbClr val="000000"/>
              </a:solidFill>
              <a:latin typeface="Calibri" panose="020F0502020204030204" pitchFamily="34" charset="0"/>
            </a:endParaRPr>
          </a:p>
          <a:p>
            <a:pPr marL="0" indent="0">
              <a:buNone/>
            </a:pPr>
            <a:endParaRPr lang="en-US" sz="1800" dirty="0">
              <a:solidFill>
                <a:srgbClr val="000000"/>
              </a:solidFill>
              <a:latin typeface="Calibri" panose="020F0502020204030204" pitchFamily="34" charset="0"/>
            </a:endParaRPr>
          </a:p>
          <a:p>
            <a:r>
              <a:rPr lang="en-US" sz="1800" dirty="0">
                <a:solidFill>
                  <a:srgbClr val="000000"/>
                </a:solidFill>
                <a:latin typeface="Calibri" panose="020F0502020204030204" pitchFamily="34" charset="0"/>
                <a:hlinkClick r:id="rId4"/>
              </a:rPr>
              <a:t>Lunar Cycles</a:t>
            </a:r>
            <a:endParaRPr lang="en-US" dirty="0"/>
          </a:p>
        </p:txBody>
      </p:sp>
      <p:pic>
        <p:nvPicPr>
          <p:cNvPr id="1026" name="Picture 2">
            <a:extLst>
              <a:ext uri="{FF2B5EF4-FFF2-40B4-BE49-F238E27FC236}">
                <a16:creationId xmlns:a16="http://schemas.microsoft.com/office/drawing/2014/main" id="{45442B68-8D07-42AA-7843-022E3E0B4B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5070" y="3016210"/>
            <a:ext cx="9384574" cy="469900"/>
          </a:xfrm>
          <a:prstGeom prst="rect">
            <a:avLst/>
          </a:prstGeom>
          <a:solidFill>
            <a:schemeClr val="bg1"/>
          </a:solidFill>
        </p:spPr>
      </p:pic>
      <p:pic>
        <p:nvPicPr>
          <p:cNvPr id="1032" name="Picture 8">
            <a:extLst>
              <a:ext uri="{FF2B5EF4-FFF2-40B4-BE49-F238E27FC236}">
                <a16:creationId xmlns:a16="http://schemas.microsoft.com/office/drawing/2014/main" id="{BCA2EAF5-CABE-F7CC-BC42-C0EA07A356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7135" y="4487742"/>
            <a:ext cx="9432509" cy="377905"/>
          </a:xfrm>
          <a:prstGeom prst="rect">
            <a:avLst/>
          </a:prstGeom>
          <a:solidFill>
            <a:schemeClr val="bg1"/>
          </a:solidFill>
        </p:spPr>
      </p:pic>
      <p:pic>
        <p:nvPicPr>
          <p:cNvPr id="1034" name="Picture 10">
            <a:extLst>
              <a:ext uri="{FF2B5EF4-FFF2-40B4-BE49-F238E27FC236}">
                <a16:creationId xmlns:a16="http://schemas.microsoft.com/office/drawing/2014/main" id="{2C5214F5-15AF-9927-5E61-DC975EDBA5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5070" y="5529811"/>
            <a:ext cx="5177631" cy="859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287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72665-19B0-528C-F646-3B1AA628490D}"/>
              </a:ext>
            </a:extLst>
          </p:cNvPr>
          <p:cNvSpPr>
            <a:spLocks noGrp="1"/>
          </p:cNvSpPr>
          <p:nvPr>
            <p:ph type="title"/>
          </p:nvPr>
        </p:nvSpPr>
        <p:spPr/>
        <p:txBody>
          <a:bodyPr/>
          <a:lstStyle/>
          <a:p>
            <a:pPr algn="ctr"/>
            <a:r>
              <a:rPr lang="en-US" dirty="0"/>
              <a:t>Thank you!</a:t>
            </a:r>
          </a:p>
        </p:txBody>
      </p:sp>
      <p:sp>
        <p:nvSpPr>
          <p:cNvPr id="3" name="Content Placeholder 2">
            <a:extLst>
              <a:ext uri="{FF2B5EF4-FFF2-40B4-BE49-F238E27FC236}">
                <a16:creationId xmlns:a16="http://schemas.microsoft.com/office/drawing/2014/main" id="{770D36BC-859E-A49E-4A26-D0C84B67671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974197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31D6D-FA6D-F7EE-D203-9C061E1A24AA}"/>
              </a:ext>
            </a:extLst>
          </p:cNvPr>
          <p:cNvSpPr>
            <a:spLocks noGrp="1"/>
          </p:cNvSpPr>
          <p:nvPr>
            <p:ph type="title"/>
          </p:nvPr>
        </p:nvSpPr>
        <p:spPr/>
        <p:txBody>
          <a:bodyPr/>
          <a:lstStyle/>
          <a:p>
            <a:r>
              <a:rPr lang="en-US" dirty="0"/>
              <a:t>Business Questions</a:t>
            </a:r>
          </a:p>
        </p:txBody>
      </p:sp>
      <p:sp>
        <p:nvSpPr>
          <p:cNvPr id="3" name="Content Placeholder 2">
            <a:extLst>
              <a:ext uri="{FF2B5EF4-FFF2-40B4-BE49-F238E27FC236}">
                <a16:creationId xmlns:a16="http://schemas.microsoft.com/office/drawing/2014/main" id="{61919C24-4D67-38C8-79E5-ED579DCA6523}"/>
              </a:ext>
            </a:extLst>
          </p:cNvPr>
          <p:cNvSpPr>
            <a:spLocks noGrp="1"/>
          </p:cNvSpPr>
          <p:nvPr>
            <p:ph idx="1"/>
          </p:nvPr>
        </p:nvSpPr>
        <p:spPr/>
        <p:txBody>
          <a:bodyPr>
            <a:normAutofit/>
          </a:bodyPr>
          <a:lstStyle/>
          <a:p>
            <a:pPr marL="457200" rtl="0" fontAlgn="base">
              <a:spcBef>
                <a:spcPts val="0"/>
              </a:spcBef>
              <a:spcAft>
                <a:spcPts val="0"/>
              </a:spcAft>
              <a:buFont typeface="+mj-lt"/>
              <a:buAutoNum type="arabicPeriod"/>
            </a:pPr>
            <a:r>
              <a:rPr lang="en-US" sz="1800" b="1" i="0" u="none" strike="noStrike" dirty="0">
                <a:solidFill>
                  <a:srgbClr val="000000"/>
                </a:solidFill>
                <a:effectLst/>
                <a:latin typeface="Calibri" panose="020F0502020204030204" pitchFamily="34" charset="0"/>
              </a:rPr>
              <a:t>Which districts are the most prone to crime and at what time of day?</a:t>
            </a:r>
          </a:p>
          <a:p>
            <a:pPr marL="457200" rtl="0" fontAlgn="base">
              <a:spcBef>
                <a:spcPts val="0"/>
              </a:spcBef>
              <a:spcAft>
                <a:spcPts val="0"/>
              </a:spcAft>
              <a:buFont typeface="+mj-lt"/>
              <a:buAutoNum type="arabicPeriod"/>
            </a:pPr>
            <a:r>
              <a:rPr lang="en-US" sz="1800" b="0" i="0" u="none" strike="noStrike" dirty="0">
                <a:solidFill>
                  <a:srgbClr val="000000"/>
                </a:solidFill>
                <a:effectLst/>
                <a:latin typeface="Calibri" panose="020F0502020204030204" pitchFamily="34" charset="0"/>
              </a:rPr>
              <a:t>How does crime vary between seasons, quarters, months weeks, or days?</a:t>
            </a:r>
          </a:p>
          <a:p>
            <a:pPr marL="457200" rtl="0" fontAlgn="base">
              <a:spcBef>
                <a:spcPts val="0"/>
              </a:spcBef>
              <a:spcAft>
                <a:spcPts val="0"/>
              </a:spcAft>
              <a:buFont typeface="+mj-lt"/>
              <a:buAutoNum type="arabicPeriod" startAt="3"/>
            </a:pPr>
            <a:r>
              <a:rPr lang="en-US" sz="1800" b="1" i="0" u="none" strike="noStrike" dirty="0">
                <a:solidFill>
                  <a:srgbClr val="000000"/>
                </a:solidFill>
                <a:effectLst/>
                <a:latin typeface="Calibri" panose="020F0502020204030204" pitchFamily="34" charset="0"/>
              </a:rPr>
              <a:t>Is there a relationship between weather and crime? Are hot days more likely? </a:t>
            </a:r>
          </a:p>
          <a:p>
            <a:pPr marL="971550" lvl="1" indent="-285750" fontAlgn="base">
              <a:spcBef>
                <a:spcPts val="0"/>
              </a:spcBef>
            </a:pPr>
            <a:r>
              <a:rPr lang="en-US" sz="1600" b="1" i="0" u="none" strike="noStrike" dirty="0">
                <a:solidFill>
                  <a:srgbClr val="000000"/>
                </a:solidFill>
                <a:effectLst/>
                <a:latin typeface="Calibri" panose="020F0502020204030204" pitchFamily="34" charset="0"/>
              </a:rPr>
              <a:t>Are hot days more likely</a:t>
            </a:r>
            <a:r>
              <a:rPr lang="en-US" sz="1600" b="1" dirty="0">
                <a:solidFill>
                  <a:srgbClr val="000000"/>
                </a:solidFill>
                <a:latin typeface="Calibri" panose="020F0502020204030204" pitchFamily="34" charset="0"/>
              </a:rPr>
              <a:t> </a:t>
            </a:r>
            <a:r>
              <a:rPr lang="en-US" sz="1600" b="1" i="0" u="none" strike="noStrike" dirty="0">
                <a:solidFill>
                  <a:srgbClr val="000000"/>
                </a:solidFill>
                <a:effectLst/>
                <a:latin typeface="Calibri" panose="020F0502020204030204" pitchFamily="34" charset="0"/>
              </a:rPr>
              <a:t>to cause violent crime to rise?</a:t>
            </a:r>
            <a:endParaRPr lang="en-US" sz="1600" b="1" i="0" u="none" strike="noStrike" dirty="0">
              <a:solidFill>
                <a:srgbClr val="000000"/>
              </a:solidFill>
              <a:latin typeface="Calibri" panose="020F0502020204030204" pitchFamily="34" charset="0"/>
            </a:endParaRPr>
          </a:p>
          <a:p>
            <a:pPr marL="971550" indent="-285750">
              <a:spcBef>
                <a:spcPts val="0"/>
              </a:spcBef>
            </a:pPr>
            <a:r>
              <a:rPr lang="en-US" sz="1600" b="1" i="0" u="none" strike="noStrike" dirty="0">
                <a:solidFill>
                  <a:srgbClr val="000000"/>
                </a:solidFill>
                <a:effectLst/>
                <a:latin typeface="Calibri" panose="020F0502020204030204" pitchFamily="34" charset="0"/>
              </a:rPr>
              <a:t>Are hidden weather features that may also be related to crime?</a:t>
            </a:r>
            <a:endParaRPr lang="en-US" sz="1800" b="1" i="0" u="none" strike="noStrike" dirty="0">
              <a:solidFill>
                <a:srgbClr val="000000"/>
              </a:solidFill>
              <a:effectLst/>
              <a:latin typeface="Calibri" panose="020F0502020204030204" pitchFamily="34" charset="0"/>
            </a:endParaRPr>
          </a:p>
          <a:p>
            <a:pPr marL="457200" rtl="0" fontAlgn="base">
              <a:spcBef>
                <a:spcPts val="0"/>
              </a:spcBef>
              <a:spcAft>
                <a:spcPts val="0"/>
              </a:spcAft>
              <a:buFont typeface="+mj-lt"/>
              <a:buAutoNum type="arabicPeriod" startAt="4"/>
            </a:pPr>
            <a:r>
              <a:rPr lang="en-US" sz="1800" b="0" i="0" u="none" strike="noStrike" dirty="0">
                <a:solidFill>
                  <a:srgbClr val="000000"/>
                </a:solidFill>
                <a:effectLst/>
                <a:latin typeface="Calibri" panose="020F0502020204030204" pitchFamily="34" charset="0"/>
              </a:rPr>
              <a:t>What is the trend of certain crimes, is it increasing, decreasing, or remaining? </a:t>
            </a:r>
          </a:p>
          <a:p>
            <a:pPr marL="457200" rtl="0" fontAlgn="base">
              <a:spcBef>
                <a:spcPts val="0"/>
              </a:spcBef>
              <a:spcAft>
                <a:spcPts val="0"/>
              </a:spcAft>
              <a:buFont typeface="+mj-lt"/>
              <a:buAutoNum type="arabicPeriod" startAt="5"/>
            </a:pPr>
            <a:r>
              <a:rPr lang="en-US" sz="1800" b="1" i="0" u="none" strike="noStrike" dirty="0">
                <a:solidFill>
                  <a:srgbClr val="000000"/>
                </a:solidFill>
                <a:effectLst/>
                <a:latin typeface="Calibri" panose="020F0502020204030204" pitchFamily="34" charset="0"/>
              </a:rPr>
              <a:t>Are there any other hidden patterns that may be influencing crime in the city?</a:t>
            </a:r>
          </a:p>
          <a:p>
            <a:pPr marL="971550" lvl="1" indent="-285750" fontAlgn="base">
              <a:spcBef>
                <a:spcPts val="0"/>
              </a:spcBef>
            </a:pPr>
            <a:r>
              <a:rPr lang="en-US" sz="1400" b="1" i="0" u="none" strike="noStrike" dirty="0">
                <a:solidFill>
                  <a:srgbClr val="000000"/>
                </a:solidFill>
                <a:effectLst/>
                <a:latin typeface="Calibri" panose="020F0502020204030204" pitchFamily="34" charset="0"/>
              </a:rPr>
              <a:t> </a:t>
            </a:r>
            <a:r>
              <a:rPr lang="en-US" sz="1600" b="1" i="0" u="none" strike="noStrike" dirty="0">
                <a:solidFill>
                  <a:srgbClr val="000000"/>
                </a:solidFill>
                <a:effectLst/>
                <a:latin typeface="Calibri" panose="020F0502020204030204" pitchFamily="34" charset="0"/>
              </a:rPr>
              <a:t>For example</a:t>
            </a:r>
            <a:r>
              <a:rPr lang="en-US" sz="1600" b="1" dirty="0">
                <a:solidFill>
                  <a:srgbClr val="000000"/>
                </a:solidFill>
                <a:latin typeface="Calibri" panose="020F0502020204030204" pitchFamily="34" charset="0"/>
              </a:rPr>
              <a:t>, </a:t>
            </a:r>
            <a:r>
              <a:rPr lang="en-US" sz="1600" b="1" i="0" u="none" strike="noStrike" dirty="0">
                <a:solidFill>
                  <a:srgbClr val="000000"/>
                </a:solidFill>
                <a:effectLst/>
                <a:latin typeface="Calibri" panose="020F0502020204030204" pitchFamily="34" charset="0"/>
              </a:rPr>
              <a:t>lunar cycle</a:t>
            </a:r>
            <a:endParaRPr lang="en-US" b="1" dirty="0"/>
          </a:p>
        </p:txBody>
      </p:sp>
    </p:spTree>
    <p:extLst>
      <p:ext uri="{BB962C8B-B14F-4D97-AF65-F5344CB8AC3E}">
        <p14:creationId xmlns:p14="http://schemas.microsoft.com/office/powerpoint/2010/main" val="1184709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1" name="Rectangle 240">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3" name="Freeform: Shape 24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45" name="Freeform: Shape 24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47" name="Freeform: Shape 24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9"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50" name="Freeform: Shape 24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1" name="Freeform: Shape 25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2" name="Freeform: Shape 25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53" name="Freeform: Shape 25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4" name="Freeform: Shape 25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55" name="Freeform: Shape 25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6" name="Freeform: Shape 25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58"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59" name="Freeform: Shape 25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0" name="Freeform: Shape 25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1" name="Freeform: Shape 26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2" name="Freeform: Shape 26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3" name="Freeform: Shape 26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4" name="Freeform: Shape 26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5" name="Freeform: Shape 26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267" name="Rectangle 26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9" name="Rectangle 268">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71" name="Bottom Right">
            <a:extLst>
              <a:ext uri="{FF2B5EF4-FFF2-40B4-BE49-F238E27FC236}">
                <a16:creationId xmlns:a16="http://schemas.microsoft.com/office/drawing/2014/main" id="{5656314A-7360-472A-85B1-0CC7D3C5C0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72" name="Freeform: Shape 271">
              <a:extLst>
                <a:ext uri="{FF2B5EF4-FFF2-40B4-BE49-F238E27FC236}">
                  <a16:creationId xmlns:a16="http://schemas.microsoft.com/office/drawing/2014/main" id="{63499FD5-DA9A-40DA-93B7-3903B0FB6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73" name="Graphic 157">
              <a:extLst>
                <a:ext uri="{FF2B5EF4-FFF2-40B4-BE49-F238E27FC236}">
                  <a16:creationId xmlns:a16="http://schemas.microsoft.com/office/drawing/2014/main" id="{0A52B7C2-CDEF-4E8C-BEC4-F83F5A7E37B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75" name="Freeform: Shape 274">
                <a:extLst>
                  <a:ext uri="{FF2B5EF4-FFF2-40B4-BE49-F238E27FC236}">
                    <a16:creationId xmlns:a16="http://schemas.microsoft.com/office/drawing/2014/main" id="{DFEF0EC5-5A73-49D5-B41D-BE464CB2E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6" name="Freeform: Shape 275">
                <a:extLst>
                  <a:ext uri="{FF2B5EF4-FFF2-40B4-BE49-F238E27FC236}">
                    <a16:creationId xmlns:a16="http://schemas.microsoft.com/office/drawing/2014/main" id="{3A78AC46-8358-46F7-8053-BDB805B2A6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7" name="Freeform: Shape 276">
                <a:extLst>
                  <a:ext uri="{FF2B5EF4-FFF2-40B4-BE49-F238E27FC236}">
                    <a16:creationId xmlns:a16="http://schemas.microsoft.com/office/drawing/2014/main" id="{3D9EBE72-EB96-46AF-9479-A0B4E2F50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8" name="Freeform: Shape 277">
                <a:extLst>
                  <a:ext uri="{FF2B5EF4-FFF2-40B4-BE49-F238E27FC236}">
                    <a16:creationId xmlns:a16="http://schemas.microsoft.com/office/drawing/2014/main" id="{E778FF3A-B709-48E2-977C-350725CE9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9" name="Freeform: Shape 278">
                <a:extLst>
                  <a:ext uri="{FF2B5EF4-FFF2-40B4-BE49-F238E27FC236}">
                    <a16:creationId xmlns:a16="http://schemas.microsoft.com/office/drawing/2014/main" id="{75CEE22A-EC37-49DA-AFBD-BC5C07695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0" name="Freeform: Shape 279">
                <a:extLst>
                  <a:ext uri="{FF2B5EF4-FFF2-40B4-BE49-F238E27FC236}">
                    <a16:creationId xmlns:a16="http://schemas.microsoft.com/office/drawing/2014/main" id="{EB48EED8-5833-438B-BDC4-5D529230D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1" name="Freeform: Shape 280">
                <a:extLst>
                  <a:ext uri="{FF2B5EF4-FFF2-40B4-BE49-F238E27FC236}">
                    <a16:creationId xmlns:a16="http://schemas.microsoft.com/office/drawing/2014/main" id="{15354540-D1D5-44A1-B33C-E3782C8BE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74" name="Freeform: Shape 273">
              <a:extLst>
                <a:ext uri="{FF2B5EF4-FFF2-40B4-BE49-F238E27FC236}">
                  <a16:creationId xmlns:a16="http://schemas.microsoft.com/office/drawing/2014/main" id="{E72143CA-33C4-4A6C-99B9-0EB5F0677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187A30A-F41E-4305-8B13-E97BE797EF2A}"/>
              </a:ext>
            </a:extLst>
          </p:cNvPr>
          <p:cNvSpPr>
            <a:spLocks noGrp="1"/>
          </p:cNvSpPr>
          <p:nvPr>
            <p:ph type="title"/>
          </p:nvPr>
        </p:nvSpPr>
        <p:spPr>
          <a:xfrm>
            <a:off x="7409930" y="744909"/>
            <a:ext cx="3776416" cy="3155419"/>
          </a:xfrm>
        </p:spPr>
        <p:txBody>
          <a:bodyPr vert="horz" lIns="91440" tIns="45720" rIns="91440" bIns="45720" rtlCol="0" anchor="b">
            <a:normAutofit/>
          </a:bodyPr>
          <a:lstStyle/>
          <a:p>
            <a:r>
              <a:rPr lang="en-US" sz="5000" kern="1200">
                <a:solidFill>
                  <a:schemeClr val="tx2"/>
                </a:solidFill>
                <a:latin typeface="+mj-lt"/>
                <a:ea typeface="+mj-ea"/>
                <a:cs typeface="+mj-cs"/>
              </a:rPr>
              <a:t>Warehouse Design</a:t>
            </a:r>
          </a:p>
        </p:txBody>
      </p:sp>
      <p:pic>
        <p:nvPicPr>
          <p:cNvPr id="6" name="Content Placeholder 5">
            <a:extLst>
              <a:ext uri="{FF2B5EF4-FFF2-40B4-BE49-F238E27FC236}">
                <a16:creationId xmlns:a16="http://schemas.microsoft.com/office/drawing/2014/main" id="{DA9DF83B-0A84-0146-EADC-1D88F46CC90A}"/>
              </a:ext>
            </a:extLst>
          </p:cNvPr>
          <p:cNvPicPr>
            <a:picLocks noGrp="1" noChangeAspect="1"/>
          </p:cNvPicPr>
          <p:nvPr>
            <p:ph idx="1"/>
          </p:nvPr>
        </p:nvPicPr>
        <p:blipFill>
          <a:blip r:embed="rId3"/>
          <a:stretch>
            <a:fillRect/>
          </a:stretch>
        </p:blipFill>
        <p:spPr>
          <a:xfrm>
            <a:off x="872612" y="567942"/>
            <a:ext cx="5863448" cy="5716862"/>
          </a:xfrm>
          <a:prstGeom prst="rect">
            <a:avLst/>
          </a:prstGeom>
        </p:spPr>
      </p:pic>
      <p:grpSp>
        <p:nvGrpSpPr>
          <p:cNvPr id="283" name="Top left">
            <a:extLst>
              <a:ext uri="{FF2B5EF4-FFF2-40B4-BE49-F238E27FC236}">
                <a16:creationId xmlns:a16="http://schemas.microsoft.com/office/drawing/2014/main" id="{3530084A-AE46-40C3-AEC2-05AE51DBE5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284" name="Freeform: Shape 283">
              <a:extLst>
                <a:ext uri="{FF2B5EF4-FFF2-40B4-BE49-F238E27FC236}">
                  <a16:creationId xmlns:a16="http://schemas.microsoft.com/office/drawing/2014/main" id="{2EB1988D-D0C1-4769-952F-AFED38C2C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5" name="Freeform: Shape 284">
              <a:extLst>
                <a:ext uri="{FF2B5EF4-FFF2-40B4-BE49-F238E27FC236}">
                  <a16:creationId xmlns:a16="http://schemas.microsoft.com/office/drawing/2014/main" id="{C51D1B66-2529-4A19-8440-105458F15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86" name="Freeform: Shape 285">
              <a:extLst>
                <a:ext uri="{FF2B5EF4-FFF2-40B4-BE49-F238E27FC236}">
                  <a16:creationId xmlns:a16="http://schemas.microsoft.com/office/drawing/2014/main" id="{9754BAC8-DD8C-4971-9849-97F66DDEE9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87" name="Freeform: Shape 286">
              <a:extLst>
                <a:ext uri="{FF2B5EF4-FFF2-40B4-BE49-F238E27FC236}">
                  <a16:creationId xmlns:a16="http://schemas.microsoft.com/office/drawing/2014/main" id="{551C64B0-B7BA-43EF-8165-A989D1EECB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88" name="Freeform: Shape 287">
              <a:extLst>
                <a:ext uri="{FF2B5EF4-FFF2-40B4-BE49-F238E27FC236}">
                  <a16:creationId xmlns:a16="http://schemas.microsoft.com/office/drawing/2014/main" id="{83A9894D-475B-4629-9643-CEB6BEEF54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89" name="Freeform: Shape 288">
              <a:extLst>
                <a:ext uri="{FF2B5EF4-FFF2-40B4-BE49-F238E27FC236}">
                  <a16:creationId xmlns:a16="http://schemas.microsoft.com/office/drawing/2014/main" id="{0E5E81DE-AC91-47A7-BCB7-F0C46AE19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90" name="Freeform: Shape 289">
              <a:extLst>
                <a:ext uri="{FF2B5EF4-FFF2-40B4-BE49-F238E27FC236}">
                  <a16:creationId xmlns:a16="http://schemas.microsoft.com/office/drawing/2014/main" id="{182FC6CF-DCC9-469A-B15F-405E32C5B5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91" name="Freeform: Shape 290">
              <a:extLst>
                <a:ext uri="{FF2B5EF4-FFF2-40B4-BE49-F238E27FC236}">
                  <a16:creationId xmlns:a16="http://schemas.microsoft.com/office/drawing/2014/main" id="{1F1624A4-F120-495F-BCDC-908EAC4C13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293" name="Cross">
            <a:extLst>
              <a:ext uri="{FF2B5EF4-FFF2-40B4-BE49-F238E27FC236}">
                <a16:creationId xmlns:a16="http://schemas.microsoft.com/office/drawing/2014/main" id="{7486C3FB-E613-42EE-BB94-C836C35091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294" name="Straight Connector 293">
              <a:extLst>
                <a:ext uri="{FF2B5EF4-FFF2-40B4-BE49-F238E27FC236}">
                  <a16:creationId xmlns:a16="http://schemas.microsoft.com/office/drawing/2014/main" id="{2A4D2DB4-ADC6-454F-88D2-920131F2BB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95" name="Straight Connector 294">
              <a:extLst>
                <a:ext uri="{FF2B5EF4-FFF2-40B4-BE49-F238E27FC236}">
                  <a16:creationId xmlns:a16="http://schemas.microsoft.com/office/drawing/2014/main" id="{DC9C2CC8-1779-42F6-95C3-C68E027166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565779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Freeform: Shape 16">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9" name="Freeform: Shape 18">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1" name="Freeform: Shape 20">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4" name="Freeform: Shape 23">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32"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33" name="Freeform: Shape 32">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41" name="Rectangle 40">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Rectangle 42">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5" name="Top left">
            <a:extLst>
              <a:ext uri="{FF2B5EF4-FFF2-40B4-BE49-F238E27FC236}">
                <a16:creationId xmlns:a16="http://schemas.microsoft.com/office/drawing/2014/main" id="{4210BA9D-B4AC-4A1D-B63B-44F10A9A7D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6" name="Freeform: Shape 45">
              <a:extLst>
                <a:ext uri="{FF2B5EF4-FFF2-40B4-BE49-F238E27FC236}">
                  <a16:creationId xmlns:a16="http://schemas.microsoft.com/office/drawing/2014/main" id="{2AB57F67-BA3E-4168-B776-298ABEE4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7" name="Freeform: Shape 46">
              <a:extLst>
                <a:ext uri="{FF2B5EF4-FFF2-40B4-BE49-F238E27FC236}">
                  <a16:creationId xmlns:a16="http://schemas.microsoft.com/office/drawing/2014/main" id="{1A37E474-2AB5-44C2-89C5-00B18BBF0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3C7682BD-43A7-412C-9D1C-C253EDF7F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CE322CA5-5700-49C5-B2F4-5451AEC68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7FF4B5E5-C2CB-47A0-BDC9-D9560C77B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DC206FD4-2993-45C6-A6D2-945277425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0AC4F993-F14F-4F25-A6AB-1AD9E2A82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1CD13FF4-3251-4983-B074-BD35A9902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077B8037-3B2F-5589-AB4F-D38CADDA4D0B}"/>
              </a:ext>
            </a:extLst>
          </p:cNvPr>
          <p:cNvSpPr>
            <a:spLocks noGrp="1"/>
          </p:cNvSpPr>
          <p:nvPr>
            <p:ph type="title"/>
          </p:nvPr>
        </p:nvSpPr>
        <p:spPr>
          <a:xfrm>
            <a:off x="1005654" y="744909"/>
            <a:ext cx="3776416" cy="3155419"/>
          </a:xfrm>
        </p:spPr>
        <p:txBody>
          <a:bodyPr vert="horz" lIns="91440" tIns="45720" rIns="91440" bIns="45720" rtlCol="0" anchor="b">
            <a:normAutofit/>
          </a:bodyPr>
          <a:lstStyle/>
          <a:p>
            <a:r>
              <a:rPr lang="en-US" sz="5400" kern="1200">
                <a:solidFill>
                  <a:schemeClr val="tx2"/>
                </a:solidFill>
                <a:latin typeface="+mj-lt"/>
                <a:ea typeface="+mj-ea"/>
                <a:cs typeface="+mj-cs"/>
              </a:rPr>
              <a:t>ETL Process</a:t>
            </a:r>
          </a:p>
        </p:txBody>
      </p:sp>
      <p:grpSp>
        <p:nvGrpSpPr>
          <p:cNvPr id="55" name="Cross">
            <a:extLst>
              <a:ext uri="{FF2B5EF4-FFF2-40B4-BE49-F238E27FC236}">
                <a16:creationId xmlns:a16="http://schemas.microsoft.com/office/drawing/2014/main" id="{80F56037-8334-4400-9C7A-A3BEFA96A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6" name="Straight Connector 55">
              <a:extLst>
                <a:ext uri="{FF2B5EF4-FFF2-40B4-BE49-F238E27FC236}">
                  <a16:creationId xmlns:a16="http://schemas.microsoft.com/office/drawing/2014/main" id="{060AD0EB-D554-49C4-9728-C64D6D686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C9432895-644F-4E09-97C7-F8DB36AAE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10" name="Content Placeholder 9" descr="Chart, box and whisker chart&#10;&#10;Description automatically generated">
            <a:extLst>
              <a:ext uri="{FF2B5EF4-FFF2-40B4-BE49-F238E27FC236}">
                <a16:creationId xmlns:a16="http://schemas.microsoft.com/office/drawing/2014/main" id="{F309D0C2-5768-2072-E725-E14845B3B054}"/>
              </a:ext>
            </a:extLst>
          </p:cNvPr>
          <p:cNvPicPr>
            <a:picLocks noGrp="1" noChangeAspect="1"/>
          </p:cNvPicPr>
          <p:nvPr>
            <p:ph idx="1"/>
          </p:nvPr>
        </p:nvPicPr>
        <p:blipFill>
          <a:blip r:embed="rId2"/>
          <a:stretch>
            <a:fillRect/>
          </a:stretch>
        </p:blipFill>
        <p:spPr>
          <a:xfrm>
            <a:off x="6079481" y="567942"/>
            <a:ext cx="4616365" cy="5716862"/>
          </a:xfrm>
          <a:prstGeom prst="rect">
            <a:avLst/>
          </a:prstGeom>
        </p:spPr>
      </p:pic>
      <p:grpSp>
        <p:nvGrpSpPr>
          <p:cNvPr id="59" name="Bottom Right">
            <a:extLst>
              <a:ext uri="{FF2B5EF4-FFF2-40B4-BE49-F238E27FC236}">
                <a16:creationId xmlns:a16="http://schemas.microsoft.com/office/drawing/2014/main" id="{6B310A71-665E-47AB-9D80-2D90F7D92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60" name="Freeform: Shape 59">
              <a:extLst>
                <a:ext uri="{FF2B5EF4-FFF2-40B4-BE49-F238E27FC236}">
                  <a16:creationId xmlns:a16="http://schemas.microsoft.com/office/drawing/2014/main" id="{6AD1AF10-782F-4908-A718-EA87EC71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1" name="Graphic 157">
              <a:extLst>
                <a:ext uri="{FF2B5EF4-FFF2-40B4-BE49-F238E27FC236}">
                  <a16:creationId xmlns:a16="http://schemas.microsoft.com/office/drawing/2014/main" id="{A935357A-B553-44CD-9376-FE1E6057500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63" name="Freeform: Shape 62">
                <a:extLst>
                  <a:ext uri="{FF2B5EF4-FFF2-40B4-BE49-F238E27FC236}">
                    <a16:creationId xmlns:a16="http://schemas.microsoft.com/office/drawing/2014/main" id="{71A180B9-74EE-45CB-8BC1-41E1C0758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D0ED6DBC-425A-4959-8ACF-4263EEF24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1B431B70-9FAD-408D-890D-646D48404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8E532E75-ACFE-4179-B41D-039B3B768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1C81F463-8260-4AAF-9233-3FE29293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5D51C233-AAFA-43B0-85ED-E42E8DE5E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0D7BBAB6-5F70-4658-9F1E-4F56C83F0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62" name="Freeform: Shape 61">
              <a:extLst>
                <a:ext uri="{FF2B5EF4-FFF2-40B4-BE49-F238E27FC236}">
                  <a16:creationId xmlns:a16="http://schemas.microsoft.com/office/drawing/2014/main" id="{2FADCFE9-3879-4BEB-8C66-8CDE96527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461654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 name="Freeform: Shape 14">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E7C11D0A-3CBE-3B04-B663-7AF8FE4230C8}"/>
              </a:ext>
            </a:extLst>
          </p:cNvPr>
          <p:cNvSpPr>
            <a:spLocks noGrp="1"/>
          </p:cNvSpPr>
          <p:nvPr>
            <p:ph type="title"/>
          </p:nvPr>
        </p:nvSpPr>
        <p:spPr>
          <a:xfrm>
            <a:off x="1198182" y="559813"/>
            <a:ext cx="3988369" cy="2236864"/>
          </a:xfrm>
        </p:spPr>
        <p:txBody>
          <a:bodyPr>
            <a:normAutofit/>
          </a:bodyPr>
          <a:lstStyle/>
          <a:p>
            <a:r>
              <a:rPr lang="en-US" dirty="0"/>
              <a:t>ETL Process</a:t>
            </a:r>
          </a:p>
        </p:txBody>
      </p:sp>
      <p:sp>
        <p:nvSpPr>
          <p:cNvPr id="3" name="Content Placeholder 2">
            <a:extLst>
              <a:ext uri="{FF2B5EF4-FFF2-40B4-BE49-F238E27FC236}">
                <a16:creationId xmlns:a16="http://schemas.microsoft.com/office/drawing/2014/main" id="{AB00554F-97CA-6390-F8BD-4E824FD2512D}"/>
              </a:ext>
            </a:extLst>
          </p:cNvPr>
          <p:cNvSpPr>
            <a:spLocks noGrp="1"/>
          </p:cNvSpPr>
          <p:nvPr>
            <p:ph idx="1"/>
          </p:nvPr>
        </p:nvSpPr>
        <p:spPr>
          <a:xfrm>
            <a:off x="1185756" y="2955401"/>
            <a:ext cx="3988112" cy="3157686"/>
          </a:xfrm>
        </p:spPr>
        <p:txBody>
          <a:bodyPr>
            <a:normAutofit/>
          </a:bodyPr>
          <a:lstStyle/>
          <a:p>
            <a:r>
              <a:rPr lang="en-US" sz="1800" dirty="0"/>
              <a:t>Preparing the data</a:t>
            </a:r>
          </a:p>
        </p:txBody>
      </p:sp>
      <p:pic>
        <p:nvPicPr>
          <p:cNvPr id="5" name="Picture 4" descr="Text&#10;&#10;Description automatically generated">
            <a:extLst>
              <a:ext uri="{FF2B5EF4-FFF2-40B4-BE49-F238E27FC236}">
                <a16:creationId xmlns:a16="http://schemas.microsoft.com/office/drawing/2014/main" id="{F589C163-E9B0-A0F6-7662-5292E81B581C}"/>
              </a:ext>
            </a:extLst>
          </p:cNvPr>
          <p:cNvPicPr>
            <a:picLocks noChangeAspect="1"/>
          </p:cNvPicPr>
          <p:nvPr/>
        </p:nvPicPr>
        <p:blipFill>
          <a:blip r:embed="rId3"/>
          <a:stretch>
            <a:fillRect/>
          </a:stretch>
        </p:blipFill>
        <p:spPr>
          <a:xfrm>
            <a:off x="5602903" y="1526184"/>
            <a:ext cx="6387190" cy="3800377"/>
          </a:xfrm>
          <a:prstGeom prst="rect">
            <a:avLst/>
          </a:prstGeom>
        </p:spPr>
      </p:pic>
      <p:grpSp>
        <p:nvGrpSpPr>
          <p:cNvPr id="24"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5" name="Freeform: Shape 24">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135599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Rectangle 4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3"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4" name="Freeform: Shape 43">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5" name="Freeform: Shape 44">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E7C11D0A-3CBE-3B04-B663-7AF8FE4230C8}"/>
              </a:ext>
            </a:extLst>
          </p:cNvPr>
          <p:cNvSpPr>
            <a:spLocks noGrp="1"/>
          </p:cNvSpPr>
          <p:nvPr>
            <p:ph type="title"/>
          </p:nvPr>
        </p:nvSpPr>
        <p:spPr>
          <a:xfrm>
            <a:off x="1198182" y="559813"/>
            <a:ext cx="3988369" cy="2236864"/>
          </a:xfrm>
        </p:spPr>
        <p:txBody>
          <a:bodyPr>
            <a:normAutofit/>
          </a:bodyPr>
          <a:lstStyle/>
          <a:p>
            <a:r>
              <a:rPr lang="en-US" dirty="0"/>
              <a:t>ETL Process</a:t>
            </a:r>
          </a:p>
        </p:txBody>
      </p:sp>
      <p:sp>
        <p:nvSpPr>
          <p:cNvPr id="3" name="Content Placeholder 2">
            <a:extLst>
              <a:ext uri="{FF2B5EF4-FFF2-40B4-BE49-F238E27FC236}">
                <a16:creationId xmlns:a16="http://schemas.microsoft.com/office/drawing/2014/main" id="{AB00554F-97CA-6390-F8BD-4E824FD2512D}"/>
              </a:ext>
            </a:extLst>
          </p:cNvPr>
          <p:cNvSpPr>
            <a:spLocks noGrp="1"/>
          </p:cNvSpPr>
          <p:nvPr>
            <p:ph idx="1"/>
          </p:nvPr>
        </p:nvSpPr>
        <p:spPr>
          <a:xfrm>
            <a:off x="1185756" y="2955401"/>
            <a:ext cx="3988112" cy="3157686"/>
          </a:xfrm>
        </p:spPr>
        <p:txBody>
          <a:bodyPr>
            <a:normAutofit/>
          </a:bodyPr>
          <a:lstStyle/>
          <a:p>
            <a:r>
              <a:rPr lang="en-US" sz="1800" dirty="0"/>
              <a:t>Preparing the data</a:t>
            </a:r>
          </a:p>
        </p:txBody>
      </p:sp>
      <p:pic>
        <p:nvPicPr>
          <p:cNvPr id="4" name="Picture 3">
            <a:extLst>
              <a:ext uri="{FF2B5EF4-FFF2-40B4-BE49-F238E27FC236}">
                <a16:creationId xmlns:a16="http://schemas.microsoft.com/office/drawing/2014/main" id="{04E223CF-6475-91D6-CBCE-E486B80A9327}"/>
              </a:ext>
            </a:extLst>
          </p:cNvPr>
          <p:cNvPicPr>
            <a:picLocks noChangeAspect="1"/>
          </p:cNvPicPr>
          <p:nvPr/>
        </p:nvPicPr>
        <p:blipFill>
          <a:blip r:embed="rId3"/>
          <a:stretch>
            <a:fillRect/>
          </a:stretch>
        </p:blipFill>
        <p:spPr>
          <a:xfrm>
            <a:off x="5602903" y="1749735"/>
            <a:ext cx="6387190" cy="3353275"/>
          </a:xfrm>
          <a:prstGeom prst="rect">
            <a:avLst/>
          </a:prstGeom>
        </p:spPr>
      </p:pic>
      <p:grpSp>
        <p:nvGrpSpPr>
          <p:cNvPr id="53"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4" name="Freeform: Shape 53">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5"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7" name="Freeform: Shape 56">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6" name="Freeform: Shape 55">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63623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0" name="Rectangle 6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2"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73" name="Freeform: Shape 72">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4" name="Freeform: Shape 73">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75" name="Freeform: Shape 74">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E7C11D0A-3CBE-3B04-B663-7AF8FE4230C8}"/>
              </a:ext>
            </a:extLst>
          </p:cNvPr>
          <p:cNvSpPr>
            <a:spLocks noGrp="1"/>
          </p:cNvSpPr>
          <p:nvPr>
            <p:ph type="title"/>
          </p:nvPr>
        </p:nvSpPr>
        <p:spPr>
          <a:xfrm>
            <a:off x="1198182" y="559813"/>
            <a:ext cx="3988369" cy="2236864"/>
          </a:xfrm>
        </p:spPr>
        <p:txBody>
          <a:bodyPr>
            <a:normAutofit/>
          </a:bodyPr>
          <a:lstStyle/>
          <a:p>
            <a:r>
              <a:rPr lang="en-US" dirty="0"/>
              <a:t>ETL Process</a:t>
            </a:r>
          </a:p>
        </p:txBody>
      </p:sp>
      <p:sp>
        <p:nvSpPr>
          <p:cNvPr id="3" name="Content Placeholder 2">
            <a:extLst>
              <a:ext uri="{FF2B5EF4-FFF2-40B4-BE49-F238E27FC236}">
                <a16:creationId xmlns:a16="http://schemas.microsoft.com/office/drawing/2014/main" id="{AB00554F-97CA-6390-F8BD-4E824FD2512D}"/>
              </a:ext>
            </a:extLst>
          </p:cNvPr>
          <p:cNvSpPr>
            <a:spLocks noGrp="1"/>
          </p:cNvSpPr>
          <p:nvPr>
            <p:ph idx="1"/>
          </p:nvPr>
        </p:nvSpPr>
        <p:spPr>
          <a:xfrm>
            <a:off x="1185756" y="2955401"/>
            <a:ext cx="3988112" cy="3157686"/>
          </a:xfrm>
        </p:spPr>
        <p:txBody>
          <a:bodyPr>
            <a:normAutofit/>
          </a:bodyPr>
          <a:lstStyle/>
          <a:p>
            <a:r>
              <a:rPr lang="en-US" sz="1800" dirty="0"/>
              <a:t>Creating stagging tables and migrating to DB</a:t>
            </a:r>
          </a:p>
        </p:txBody>
      </p:sp>
      <p:pic>
        <p:nvPicPr>
          <p:cNvPr id="5" name="Picture 4" descr="Text&#10;&#10;Description automatically generated">
            <a:extLst>
              <a:ext uri="{FF2B5EF4-FFF2-40B4-BE49-F238E27FC236}">
                <a16:creationId xmlns:a16="http://schemas.microsoft.com/office/drawing/2014/main" id="{308AC834-2BCA-C3F5-7BEB-DD2F2FCC44D5}"/>
              </a:ext>
            </a:extLst>
          </p:cNvPr>
          <p:cNvPicPr>
            <a:picLocks noChangeAspect="1"/>
          </p:cNvPicPr>
          <p:nvPr/>
        </p:nvPicPr>
        <p:blipFill>
          <a:blip r:embed="rId3"/>
          <a:stretch>
            <a:fillRect/>
          </a:stretch>
        </p:blipFill>
        <p:spPr>
          <a:xfrm>
            <a:off x="5602903" y="2396439"/>
            <a:ext cx="6387190" cy="2059868"/>
          </a:xfrm>
          <a:prstGeom prst="rect">
            <a:avLst/>
          </a:prstGeom>
        </p:spPr>
      </p:pic>
      <p:grpSp>
        <p:nvGrpSpPr>
          <p:cNvPr id="82"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83" name="Freeform: Shape 82">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84"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6" name="Freeform: Shape 85">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87" name="Freeform: Shape 86">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89" name="Freeform: Shape 88">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85" name="Freeform: Shape 84">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44992971"/>
      </p:ext>
    </p:extLst>
  </p:cSld>
  <p:clrMapOvr>
    <a:masterClrMapping/>
  </p:clrMapOvr>
</p:sld>
</file>

<file path=ppt/theme/theme1.xml><?xml version="1.0" encoding="utf-8"?>
<a:theme xmlns:a="http://schemas.openxmlformats.org/drawingml/2006/main" name="Explore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751</TotalTime>
  <Words>659</Words>
  <Application>Microsoft Macintosh PowerPoint</Application>
  <PresentationFormat>Widescreen</PresentationFormat>
  <Paragraphs>120</Paragraphs>
  <Slides>30</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Avenir Next LT Pro</vt:lpstr>
      <vt:lpstr>AvenirNext LT Pro Medium</vt:lpstr>
      <vt:lpstr>Calibri</vt:lpstr>
      <vt:lpstr>Noto Sans Symbols</vt:lpstr>
      <vt:lpstr>Posterama</vt:lpstr>
      <vt:lpstr>Segoe UI Semilight</vt:lpstr>
      <vt:lpstr>ExploreVTI</vt:lpstr>
      <vt:lpstr>Designing An Implementing a Data Warehouse</vt:lpstr>
      <vt:lpstr>Crime occurrences in  Boston </vt:lpstr>
      <vt:lpstr>Data Sources</vt:lpstr>
      <vt:lpstr>Business Questions</vt:lpstr>
      <vt:lpstr>Warehouse Design</vt:lpstr>
      <vt:lpstr>ETL Process</vt:lpstr>
      <vt:lpstr>ETL Process</vt:lpstr>
      <vt:lpstr>ETL Process</vt:lpstr>
      <vt:lpstr>ETL Process</vt:lpstr>
      <vt:lpstr>ETL Process</vt:lpstr>
      <vt:lpstr>ETL Process</vt:lpstr>
      <vt:lpstr>ETL Process</vt:lpstr>
      <vt:lpstr>SCD Maintenance</vt:lpstr>
      <vt:lpstr>SCD Maintenance</vt:lpstr>
      <vt:lpstr>SCD Maintenance</vt:lpstr>
      <vt:lpstr>SCD Maintenance</vt:lpstr>
      <vt:lpstr>SCD Maintenance</vt:lpstr>
      <vt:lpstr>SCD Maintenance</vt:lpstr>
      <vt:lpstr>Business questions</vt:lpstr>
      <vt:lpstr>Business questions</vt:lpstr>
      <vt:lpstr>Business questions</vt:lpstr>
      <vt:lpstr>Business questions</vt:lpstr>
      <vt:lpstr>Business questions</vt:lpstr>
      <vt:lpstr>Business questions</vt:lpstr>
      <vt:lpstr>Business questions</vt:lpstr>
      <vt:lpstr>Additional Insights </vt:lpstr>
      <vt:lpstr>Additional Insights </vt:lpstr>
      <vt:lpstr>Additional Insights </vt:lpstr>
      <vt:lpstr>Additional Insights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An Implementing a Data Warehouse</dc:title>
  <dc:creator>Bueno Mattera, Franco, Miguel</dc:creator>
  <cp:lastModifiedBy>Bueno Mattera, Franco, Miguel</cp:lastModifiedBy>
  <cp:revision>37</cp:revision>
  <dcterms:created xsi:type="dcterms:W3CDTF">2023-04-23T17:30:27Z</dcterms:created>
  <dcterms:modified xsi:type="dcterms:W3CDTF">2023-04-25T02:11:00Z</dcterms:modified>
</cp:coreProperties>
</file>